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60" r:id="rId2"/>
    <p:sldId id="273" r:id="rId3"/>
    <p:sldId id="265" r:id="rId4"/>
    <p:sldId id="258" r:id="rId5"/>
    <p:sldId id="276" r:id="rId6"/>
    <p:sldId id="279" r:id="rId7"/>
    <p:sldId id="280" r:id="rId8"/>
    <p:sldId id="268" r:id="rId9"/>
    <p:sldId id="281" r:id="rId10"/>
    <p:sldId id="285" r:id="rId11"/>
    <p:sldId id="286" r:id="rId12"/>
    <p:sldId id="283" r:id="rId13"/>
    <p:sldId id="269" r:id="rId14"/>
    <p:sldId id="274" r:id="rId15"/>
    <p:sldId id="271" r:id="rId16"/>
    <p:sldId id="288" r:id="rId17"/>
    <p:sldId id="290" r:id="rId18"/>
    <p:sldId id="291" r:id="rId19"/>
    <p:sldId id="292" r:id="rId20"/>
    <p:sldId id="293" r:id="rId21"/>
    <p:sldId id="296" r:id="rId22"/>
    <p:sldId id="297" r:id="rId23"/>
    <p:sldId id="298" r:id="rId24"/>
    <p:sldId id="299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6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Μεσαίο στυλ 2 - Έμφασ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06799F8-075E-4A3A-A7F6-7FBC6576F1A4}" styleName="Στυλ με θέμα 2 - Έμφαση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3" autoAdjust="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68EDF0-92A9-442D-A746-34236FEBEED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DF627B-262E-4FDD-98AA-BF8725DA2624}" type="slidenum">
              <a:rPr lang="en-US"/>
              <a:pPr/>
              <a:t>1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1E699C-620E-4E77-A533-DF5B319248C2}" type="slidenum">
              <a:rPr lang="en-US"/>
              <a:pPr/>
              <a:t>10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1E699C-620E-4E77-A533-DF5B319248C2}" type="slidenum">
              <a:rPr lang="en-US"/>
              <a:pPr/>
              <a:t>11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1E699C-620E-4E77-A533-DF5B319248C2}" type="slidenum">
              <a:rPr lang="en-US"/>
              <a:pPr/>
              <a:t>12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A07F0E-8FC9-4433-B5F4-48A59F4DE478}" type="slidenum">
              <a:rPr lang="en-US"/>
              <a:pPr/>
              <a:t>13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80EC2E-7E03-4CD6-AF90-0B50998041AF}" type="slidenum">
              <a:rPr lang="en-US"/>
              <a:pPr/>
              <a:t>14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91397B-ECAC-4EC5-A970-F3B7E3FEC3B9}" type="slidenum">
              <a:rPr lang="en-US"/>
              <a:pPr/>
              <a:t>15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0E497D-5754-4471-9A69-1D9540CDCD12}" type="slidenum">
              <a:rPr lang="en-US"/>
              <a:pPr/>
              <a:t>16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3BE2DF-4968-464A-99B8-BDDB4C3E21D0}" type="slidenum">
              <a:rPr lang="en-US"/>
              <a:pPr/>
              <a:t>17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3BE2DF-4968-464A-99B8-BDDB4C3E21D0}" type="slidenum">
              <a:rPr lang="en-US"/>
              <a:pPr/>
              <a:t>18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082795-9B35-496D-921E-EC554AB8E0A1}" type="slidenum">
              <a:rPr lang="en-US"/>
              <a:pPr/>
              <a:t>19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BB575C-E7BD-4F6E-BB82-60F548768363}" type="slidenum">
              <a:rPr lang="en-US"/>
              <a:pPr/>
              <a:t>2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FB152A-2FAB-4EF5-B339-9451F1C687C4}" type="slidenum">
              <a:rPr lang="en-US"/>
              <a:pPr/>
              <a:t>21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B63F74-E9DF-4CE0-A461-D74E137A6DB3}" type="slidenum">
              <a:rPr lang="en-US"/>
              <a:pPr/>
              <a:t>3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1E699C-620E-4E77-A533-DF5B319248C2}" type="slidenum">
              <a:rPr lang="en-US"/>
              <a:pPr/>
              <a:t>4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1E699C-620E-4E77-A533-DF5B319248C2}" type="slidenum">
              <a:rPr lang="en-US"/>
              <a:pPr/>
              <a:t>5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1E699C-620E-4E77-A533-DF5B319248C2}" type="slidenum">
              <a:rPr lang="en-US"/>
              <a:pPr/>
              <a:t>6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1E699C-620E-4E77-A533-DF5B319248C2}" type="slidenum">
              <a:rPr lang="en-US"/>
              <a:pPr/>
              <a:t>7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FD291D-45A3-49A7-8C3F-CE09E39272C0}" type="slidenum">
              <a:rPr lang="en-US"/>
              <a:pPr/>
              <a:t>8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1E699C-620E-4E77-A533-DF5B319248C2}" type="slidenum">
              <a:rPr lang="en-US"/>
              <a:pPr/>
              <a:t>9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"Ατέρμονος Μάθηση"</a:t>
            </a: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B77BD-13DB-4333-B3E0-A8DCF03C3C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"Ατέρμονος Μάθηση"</a:t>
            </a: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9ED7F8-4BC7-4802-8326-D9E47E794D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"Ατέρμονος Μάθηση"</a:t>
            </a: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6AD304-2C53-4473-A819-8218AD5913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"Ατέρμονος Μάθηση"</a:t>
            </a: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FFBE15-2B3D-45BC-BB7A-4EFF42E275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"Ατέρμονος Μάθηση"</a:t>
            </a: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222504-E885-4FC6-B1BE-6B5D7DA8FF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"Ατέρμονος Μάθηση"</a:t>
            </a: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DFFDEA-5F7F-4C89-AF7F-5A0292FA0E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"Ατέρμονος Μάθηση"</a:t>
            </a: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4DFF78-B022-42FF-A557-CA146C1EBA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"Ατέρμονος Μάθηση"</a:t>
            </a: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1B878E-D466-4D87-B4BB-0A22808AF4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"Ατέρμονος Μάθηση"</a:t>
            </a: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073267-263D-4D79-940A-FBAB6B69B1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"Ατέρμονος Μάθηση"</a:t>
            </a: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61F99E-22B7-47E6-9A5E-F6933B5712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"Ατέρμονος Μάθηση"</a:t>
            </a: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F137E-9ABC-4865-B751-ADE81C86F9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l-GR" smtClean="0"/>
              <a:t>"Ατέρμονος Μάθηση"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11BB9CE-C852-44A2-B383-380D1B4F702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Δυνάμεις:ορολογία</a:t>
            </a:r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266950" y="2203450"/>
          <a:ext cx="4537075" cy="1209675"/>
        </p:xfrm>
        <a:graphic>
          <a:graphicData uri="http://schemas.openxmlformats.org/presentationml/2006/ole">
            <p:oleObj spid="_x0000_s13316" name="Equation" r:id="rId4" imgW="761760" imgH="203040" progId="Equation.3">
              <p:embed/>
            </p:oleObj>
          </a:graphicData>
        </a:graphic>
      </p:graphicFrame>
      <p:sp>
        <p:nvSpPr>
          <p:cNvPr id="13317" name="Oval 5"/>
          <p:cNvSpPr>
            <a:spLocks noChangeArrowheads="1"/>
          </p:cNvSpPr>
          <p:nvPr/>
        </p:nvSpPr>
        <p:spPr bwMode="auto">
          <a:xfrm>
            <a:off x="2195513" y="2347913"/>
            <a:ext cx="1225550" cy="1223962"/>
          </a:xfrm>
          <a:prstGeom prst="ellipse">
            <a:avLst/>
          </a:prstGeom>
          <a:solidFill>
            <a:srgbClr val="FF99CC">
              <a:alpha val="39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H="1">
            <a:off x="2051050" y="3427413"/>
            <a:ext cx="3603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1547813" y="3787775"/>
            <a:ext cx="8531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400" dirty="0" smtClean="0">
                <a:latin typeface="Comic Sans MS" pitchFamily="66" charset="0"/>
              </a:rPr>
              <a:t>βάση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3320" name="Oval 8"/>
          <p:cNvSpPr>
            <a:spLocks noChangeArrowheads="1"/>
          </p:cNvSpPr>
          <p:nvPr/>
        </p:nvSpPr>
        <p:spPr bwMode="auto">
          <a:xfrm>
            <a:off x="3203575" y="2203450"/>
            <a:ext cx="647700" cy="792163"/>
          </a:xfrm>
          <a:prstGeom prst="ellipse">
            <a:avLst/>
          </a:prstGeom>
          <a:solidFill>
            <a:srgbClr val="FFFF00">
              <a:alpha val="3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V="1">
            <a:off x="3708400" y="1843088"/>
            <a:ext cx="4318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4067175" y="1627188"/>
            <a:ext cx="13051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400" dirty="0" smtClean="0">
                <a:latin typeface="Comic Sans MS" pitchFamily="66" charset="0"/>
              </a:rPr>
              <a:t>εκθέτης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3323" name="Oval 11"/>
          <p:cNvSpPr>
            <a:spLocks noChangeArrowheads="1"/>
          </p:cNvSpPr>
          <p:nvPr/>
        </p:nvSpPr>
        <p:spPr bwMode="auto">
          <a:xfrm>
            <a:off x="4500563" y="2276475"/>
            <a:ext cx="2449512" cy="1366838"/>
          </a:xfrm>
          <a:prstGeom prst="ellipse">
            <a:avLst/>
          </a:prstGeom>
          <a:solidFill>
            <a:srgbClr val="66FF33">
              <a:alpha val="3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5219700" y="3643313"/>
            <a:ext cx="1081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 sz="2400" dirty="0" smtClean="0">
                <a:latin typeface="Comic Sans MS" pitchFamily="66" charset="0"/>
              </a:rPr>
              <a:t>τιμή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  <p:bldP spid="13318" grpId="0" animBg="1"/>
      <p:bldP spid="13319" grpId="0"/>
      <p:bldP spid="13320" grpId="0" animBg="1"/>
      <p:bldP spid="13321" grpId="0" animBg="1"/>
      <p:bldP spid="13322" grpId="0"/>
      <p:bldP spid="13323" grpId="0" animBg="1"/>
      <p:bldP spid="1332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 να δούμε…(</a:t>
            </a:r>
            <a:r>
              <a:rPr lang="en-US" dirty="0" smtClean="0"/>
              <a:t>6</a:t>
            </a:r>
            <a:r>
              <a:rPr lang="el-GR" dirty="0" smtClean="0"/>
              <a:t>)</a:t>
            </a:r>
            <a:endParaRPr lang="en-US" dirty="0"/>
          </a:p>
        </p:txBody>
      </p:sp>
      <p:graphicFrame>
        <p:nvGraphicFramePr>
          <p:cNvPr id="37" name="36 - Πίνακας"/>
          <p:cNvGraphicFramePr>
            <a:graphicFrameLocks noGrp="1"/>
          </p:cNvGraphicFramePr>
          <p:nvPr/>
        </p:nvGraphicFramePr>
        <p:xfrm>
          <a:off x="755575" y="1397000"/>
          <a:ext cx="6840761" cy="3667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22698"/>
                <a:gridCol w="1717923"/>
                <a:gridCol w="2360786"/>
                <a:gridCol w="2039354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Το ευθύ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Το αντίστροφο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l-GR" baseline="30000" dirty="0" smtClean="0"/>
                        <a:t>1</a:t>
                      </a:r>
                      <a:endParaRPr lang="el-GR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C00000"/>
                          </a:solidFill>
                        </a:rPr>
                        <a:t>=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(2)</a:t>
                      </a:r>
                      <a:endParaRPr lang="el-GR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  <a:r>
                        <a:rPr lang="el-GR" baseline="30000" dirty="0" smtClean="0"/>
                        <a:t>2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rgbClr val="C00000"/>
                          </a:solidFill>
                        </a:rPr>
                        <a:t>=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4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(4)</a:t>
                      </a:r>
                      <a:endParaRPr lang="el-GR" sz="1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  <a:r>
                        <a:rPr lang="el-GR" baseline="30000" dirty="0" smtClean="0"/>
                        <a:t>6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rgbClr val="C00000"/>
                          </a:solidFill>
                        </a:rPr>
                        <a:t>=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64</a:t>
                      </a:r>
                      <a:endParaRPr lang="el-GR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(64)</a:t>
                      </a:r>
                      <a:endParaRPr lang="el-GR" sz="1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6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  <a:r>
                        <a:rPr lang="el-GR" baseline="30000" dirty="0" smtClean="0"/>
                        <a:t>3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C00000"/>
                          </a:solidFill>
                        </a:rPr>
                        <a:t>=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8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(8)</a:t>
                      </a:r>
                      <a:endParaRPr lang="el-GR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605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2</a:t>
                      </a:r>
                      <a:r>
                        <a:rPr lang="en-US" sz="1600" baseline="30000" dirty="0" smtClean="0"/>
                        <a:t>4</a:t>
                      </a:r>
                      <a:endParaRPr lang="el-GR" sz="1600" baseline="30000" dirty="0" smtClean="0"/>
                    </a:p>
                    <a:p>
                      <a:endParaRPr lang="el-GR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rgbClr val="C00000"/>
                          </a:solidFill>
                        </a:rPr>
                        <a:t>=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16</a:t>
                      </a:r>
                      <a:endParaRPr lang="el-GR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(16)</a:t>
                      </a:r>
                      <a:endParaRPr lang="el-GR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4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567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l-GR" baseline="30000" dirty="0" smtClean="0"/>
                        <a:t>0</a:t>
                      </a:r>
                      <a:endParaRPr lang="el-G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C00000"/>
                          </a:solidFill>
                        </a:rPr>
                        <a:t>=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l-GR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0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 να δούμε…(7)</a:t>
            </a:r>
            <a:endParaRPr lang="en-US" dirty="0"/>
          </a:p>
        </p:txBody>
      </p:sp>
      <p:graphicFrame>
        <p:nvGraphicFramePr>
          <p:cNvPr id="37" name="36 - Πίνακας"/>
          <p:cNvGraphicFramePr>
            <a:graphicFrameLocks noGrp="1"/>
          </p:cNvGraphicFramePr>
          <p:nvPr/>
        </p:nvGraphicFramePr>
        <p:xfrm>
          <a:off x="755575" y="1397000"/>
          <a:ext cx="6985156" cy="3606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67093"/>
                <a:gridCol w="1717923"/>
                <a:gridCol w="2360786"/>
                <a:gridCol w="2039354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Το ευθύ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Το αντίστροφο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r>
                        <a:rPr lang="el-GR" baseline="30000" dirty="0" smtClean="0"/>
                        <a:t>1</a:t>
                      </a:r>
                      <a:endParaRPr lang="el-GR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l-GR" sz="1400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l-GR" sz="1400" baseline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l-GR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5</a:t>
                      </a:r>
                      <a:r>
                        <a:rPr lang="el-GR" baseline="30000" dirty="0" smtClean="0"/>
                        <a:t>2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l-GR" sz="1400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l-GR" sz="1400" baseline="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l-GR" sz="1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11</a:t>
                      </a:r>
                      <a:r>
                        <a:rPr lang="el-GR" baseline="30000" dirty="0" smtClean="0"/>
                        <a:t>2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l-GR" sz="1400" baseline="-250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l-GR" sz="1400" baseline="0" dirty="0" smtClean="0">
                          <a:solidFill>
                            <a:schemeClr val="tx1"/>
                          </a:solidFill>
                        </a:rPr>
                        <a:t>121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l-GR" sz="1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3</a:t>
                      </a:r>
                      <a:r>
                        <a:rPr lang="el-GR" baseline="30000" dirty="0" smtClean="0"/>
                        <a:t>3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l-GR" sz="1400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l-GR" sz="1400" baseline="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l-GR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605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 smtClean="0"/>
                        <a:t>100</a:t>
                      </a:r>
                      <a:r>
                        <a:rPr lang="en-US" sz="1600" baseline="30000" dirty="0" smtClean="0"/>
                        <a:t>4</a:t>
                      </a:r>
                      <a:endParaRPr lang="el-GR" sz="1600" baseline="30000" dirty="0" smtClean="0"/>
                    </a:p>
                    <a:p>
                      <a:endParaRPr lang="el-GR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l-GR" sz="1400" baseline="-2500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(100000000)</a:t>
                      </a:r>
                      <a:endParaRPr lang="el-GR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567">
                <a:tc>
                  <a:txBody>
                    <a:bodyPr/>
                    <a:lstStyle/>
                    <a:p>
                      <a:r>
                        <a:rPr lang="el-GR" dirty="0" smtClean="0"/>
                        <a:t>2010</a:t>
                      </a:r>
                      <a:r>
                        <a:rPr lang="el-GR" baseline="30000" dirty="0" smtClean="0"/>
                        <a:t>0</a:t>
                      </a:r>
                      <a:endParaRPr lang="el-G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l-GR" sz="1400" baseline="-25000" dirty="0" smtClean="0">
                          <a:solidFill>
                            <a:schemeClr val="tx1"/>
                          </a:solidFill>
                        </a:rPr>
                        <a:t>010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l-GR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 να δούμε…(8)</a:t>
            </a:r>
            <a:endParaRPr lang="en-US" dirty="0"/>
          </a:p>
        </p:txBody>
      </p:sp>
      <p:graphicFrame>
        <p:nvGraphicFramePr>
          <p:cNvPr id="37" name="36 - Πίνακας"/>
          <p:cNvGraphicFramePr>
            <a:graphicFrameLocks noGrp="1"/>
          </p:cNvGraphicFramePr>
          <p:nvPr/>
        </p:nvGraphicFramePr>
        <p:xfrm>
          <a:off x="755575" y="1397000"/>
          <a:ext cx="6985156" cy="3667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67093"/>
                <a:gridCol w="1717923"/>
                <a:gridCol w="2360786"/>
                <a:gridCol w="2039354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Το ευθύ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Το αντίστροφο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r>
                        <a:rPr lang="el-GR" baseline="30000" dirty="0" smtClean="0"/>
                        <a:t>1</a:t>
                      </a:r>
                      <a:endParaRPr lang="el-GR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C00000"/>
                          </a:solidFill>
                        </a:rPr>
                        <a:t>=3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l-GR" sz="1400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l-GR" sz="1400" baseline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l-GR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5</a:t>
                      </a:r>
                      <a:r>
                        <a:rPr lang="el-GR" baseline="30000" dirty="0" smtClean="0"/>
                        <a:t>2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rgbClr val="C00000"/>
                          </a:solidFill>
                        </a:rPr>
                        <a:t>=25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l-GR" sz="1400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l-GR" sz="1400" baseline="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l-GR" sz="1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11</a:t>
                      </a:r>
                      <a:r>
                        <a:rPr lang="el-GR" baseline="30000" dirty="0" smtClean="0"/>
                        <a:t>2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rgbClr val="C00000"/>
                          </a:solidFill>
                        </a:rPr>
                        <a:t>=121</a:t>
                      </a:r>
                    </a:p>
                    <a:p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l-GR" sz="1400" baseline="-250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l-GR" sz="1400" baseline="0" dirty="0" smtClean="0">
                          <a:solidFill>
                            <a:schemeClr val="tx1"/>
                          </a:solidFill>
                        </a:rPr>
                        <a:t>121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l-GR" sz="1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3</a:t>
                      </a:r>
                      <a:r>
                        <a:rPr lang="el-GR" baseline="30000" dirty="0" smtClean="0"/>
                        <a:t>3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C00000"/>
                          </a:solidFill>
                        </a:rPr>
                        <a:t>=27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l-GR" sz="1400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l-GR" sz="1400" baseline="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l-GR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605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 smtClean="0"/>
                        <a:t>100</a:t>
                      </a:r>
                      <a:r>
                        <a:rPr lang="en-US" sz="1600" baseline="30000" dirty="0" smtClean="0"/>
                        <a:t>4</a:t>
                      </a:r>
                      <a:endParaRPr lang="el-GR" sz="1600" baseline="30000" dirty="0" smtClean="0"/>
                    </a:p>
                    <a:p>
                      <a:endParaRPr lang="el-GR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rgbClr val="C00000"/>
                          </a:solidFill>
                        </a:rPr>
                        <a:t>=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r>
                        <a:rPr lang="el-GR" dirty="0" smtClean="0">
                          <a:solidFill>
                            <a:srgbClr val="C00000"/>
                          </a:solidFill>
                        </a:rPr>
                        <a:t>000000</a:t>
                      </a:r>
                    </a:p>
                    <a:p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l-GR" sz="1400" baseline="-2500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(100000000)</a:t>
                      </a:r>
                      <a:endParaRPr lang="el-GR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4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567">
                <a:tc>
                  <a:txBody>
                    <a:bodyPr/>
                    <a:lstStyle/>
                    <a:p>
                      <a:r>
                        <a:rPr lang="el-GR" dirty="0" smtClean="0"/>
                        <a:t>2010</a:t>
                      </a:r>
                      <a:r>
                        <a:rPr lang="el-GR" baseline="30000" dirty="0" smtClean="0"/>
                        <a:t>0</a:t>
                      </a:r>
                      <a:endParaRPr lang="el-G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C00000"/>
                          </a:solidFill>
                        </a:rPr>
                        <a:t>=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l-GR" sz="1400" baseline="-25000" dirty="0" smtClean="0">
                          <a:solidFill>
                            <a:schemeClr val="tx1"/>
                          </a:solidFill>
                        </a:rPr>
                        <a:t>010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l-GR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0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 άλλα λόγια</a:t>
            </a:r>
            <a:r>
              <a:rPr lang="en-GB" dirty="0" smtClean="0"/>
              <a:t>…</a:t>
            </a:r>
            <a:endParaRPr lang="en-US" dirty="0"/>
          </a:p>
        </p:txBody>
      </p:sp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2635250" y="2060575"/>
          <a:ext cx="3781425" cy="1360488"/>
        </p:xfrm>
        <a:graphic>
          <a:graphicData uri="http://schemas.openxmlformats.org/presentationml/2006/ole">
            <p:oleObj spid="_x0000_s31750" name="Equation" r:id="rId4" imgW="634680" imgH="228600" progId="Equation.DSMT4">
              <p:embed/>
            </p:oleObj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3205163" y="4583113"/>
          <a:ext cx="2495550" cy="1209675"/>
        </p:xfrm>
        <a:graphic>
          <a:graphicData uri="http://schemas.openxmlformats.org/presentationml/2006/ole">
            <p:oleObj spid="_x0000_s31752" name="Equation" r:id="rId5" imgW="419040" imgH="203040" progId="Equation.DSMT4">
              <p:embed/>
            </p:oleObj>
          </a:graphicData>
        </a:graphic>
      </p:graphicFrame>
      <p:sp>
        <p:nvSpPr>
          <p:cNvPr id="8" name="7 - Βέλος προς τα κάτω"/>
          <p:cNvSpPr/>
          <p:nvPr/>
        </p:nvSpPr>
        <p:spPr>
          <a:xfrm>
            <a:off x="3347864" y="3284984"/>
            <a:ext cx="504056" cy="13681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Βέλος προς τα κάτω"/>
          <p:cNvSpPr/>
          <p:nvPr/>
        </p:nvSpPr>
        <p:spPr>
          <a:xfrm flipH="1" flipV="1">
            <a:off x="5004048" y="3356992"/>
            <a:ext cx="360040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r>
              <a:rPr lang="el-GR" dirty="0" smtClean="0"/>
              <a:t>Ένα επίπεδο πιο πάνω</a:t>
            </a:r>
            <a:endParaRPr lang="en-US" dirty="0"/>
          </a:p>
        </p:txBody>
      </p:sp>
      <p:graphicFrame>
        <p:nvGraphicFramePr>
          <p:cNvPr id="7" name="6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2339752" y="1844824"/>
          <a:ext cx="4546848" cy="2392680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1051313"/>
                <a:gridCol w="1103557"/>
                <a:gridCol w="1671898"/>
                <a:gridCol w="72008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C00000"/>
                          </a:solidFill>
                        </a:rPr>
                        <a:t>5</a:t>
                      </a:r>
                      <a:r>
                        <a:rPr lang="el-GR" baseline="30000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r>
                        <a:rPr lang="el-GR" baseline="0" dirty="0" smtClean="0">
                          <a:solidFill>
                            <a:srgbClr val="C00000"/>
                          </a:solidFill>
                        </a:rPr>
                        <a:t>=</a:t>
                      </a:r>
                      <a:endParaRPr lang="el-GR" baseline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ysClr val="windowText" lastClr="000000"/>
                          </a:solidFill>
                        </a:rPr>
                        <a:t>125</a:t>
                      </a:r>
                      <a:endParaRPr lang="el-GR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Log</a:t>
                      </a:r>
                      <a:r>
                        <a:rPr lang="en-US" baseline="-25000" dirty="0" smtClean="0">
                          <a:solidFill>
                            <a:srgbClr val="C00000"/>
                          </a:solidFill>
                        </a:rPr>
                        <a:t>5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</a:rPr>
                        <a:t>(125)=</a:t>
                      </a:r>
                      <a:endParaRPr lang="el-GR" baseline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endParaRPr lang="el-GR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rgbClr val="C00000"/>
                          </a:solidFill>
                        </a:rPr>
                        <a:t>5</a:t>
                      </a:r>
                      <a:r>
                        <a:rPr lang="en-US" baseline="30000" dirty="0" smtClean="0">
                          <a:solidFill>
                            <a:srgbClr val="C00000"/>
                          </a:solidFill>
                        </a:rPr>
                        <a:t>-</a:t>
                      </a:r>
                      <a:r>
                        <a:rPr lang="el-GR" baseline="30000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r>
                        <a:rPr lang="el-GR" baseline="0" dirty="0" smtClean="0">
                          <a:solidFill>
                            <a:srgbClr val="C00000"/>
                          </a:solidFill>
                        </a:rPr>
                        <a:t>=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l-GR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l-GR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ysClr val="windowText" lastClr="000000"/>
                          </a:solidFill>
                        </a:rPr>
                        <a:t>1/2</a:t>
                      </a:r>
                      <a:endParaRPr lang="el-GR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Log</a:t>
                      </a:r>
                      <a:r>
                        <a:rPr lang="en-US" baseline="-25000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</a:rPr>
                        <a:t>(</a:t>
                      </a:r>
                      <a:r>
                        <a:rPr lang="el-GR" baseline="0" dirty="0" smtClean="0">
                          <a:solidFill>
                            <a:srgbClr val="C00000"/>
                          </a:solidFill>
                        </a:rPr>
                        <a:t>1/2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</a:rPr>
                        <a:t>)=</a:t>
                      </a: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l-GR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C00000"/>
                          </a:solidFill>
                        </a:rPr>
                        <a:t>α</a:t>
                      </a:r>
                      <a:r>
                        <a:rPr lang="el-GR" baseline="30000" dirty="0" smtClean="0">
                          <a:solidFill>
                            <a:srgbClr val="C00000"/>
                          </a:solidFill>
                        </a:rPr>
                        <a:t>-κ</a:t>
                      </a:r>
                      <a:r>
                        <a:rPr lang="el-GR" baseline="0" dirty="0" smtClean="0">
                          <a:solidFill>
                            <a:srgbClr val="C00000"/>
                          </a:solidFill>
                        </a:rPr>
                        <a:t>=</a:t>
                      </a:r>
                      <a:endParaRPr lang="el-GR" baseline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ysClr val="windowText" lastClr="000000"/>
                          </a:solidFill>
                        </a:rPr>
                        <a:t>1/α</a:t>
                      </a:r>
                      <a:r>
                        <a:rPr lang="el-GR" baseline="30000" dirty="0" smtClean="0">
                          <a:solidFill>
                            <a:sysClr val="windowText" lastClr="000000"/>
                          </a:solidFill>
                        </a:rPr>
                        <a:t>κ</a:t>
                      </a:r>
                      <a:endParaRPr lang="el-GR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Log</a:t>
                      </a:r>
                      <a:r>
                        <a:rPr lang="el-GR" baseline="-25000" dirty="0" smtClean="0">
                          <a:solidFill>
                            <a:srgbClr val="C00000"/>
                          </a:solidFill>
                        </a:rPr>
                        <a:t>α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</a:rPr>
                        <a:t>(</a:t>
                      </a:r>
                      <a:r>
                        <a:rPr lang="el-GR" dirty="0" smtClean="0">
                          <a:solidFill>
                            <a:srgbClr val="C00000"/>
                          </a:solidFill>
                        </a:rPr>
                        <a:t>1/α</a:t>
                      </a:r>
                      <a:r>
                        <a:rPr lang="el-GR" baseline="30000" dirty="0" smtClean="0">
                          <a:solidFill>
                            <a:srgbClr val="C00000"/>
                          </a:solidFill>
                        </a:rPr>
                        <a:t>κ</a:t>
                      </a:r>
                      <a:r>
                        <a:rPr lang="el-GR" baseline="0" dirty="0" smtClean="0">
                          <a:solidFill>
                            <a:srgbClr val="C00000"/>
                          </a:solidFill>
                        </a:rPr>
                        <a:t>) 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</a:rPr>
                        <a:t>=</a:t>
                      </a:r>
                      <a:endParaRPr lang="el-GR" baseline="0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ysClr val="windowText" lastClr="000000"/>
                          </a:solidFill>
                        </a:rPr>
                        <a:t>-κ</a:t>
                      </a:r>
                      <a:endParaRPr lang="el-GR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Log</a:t>
                      </a:r>
                      <a:r>
                        <a:rPr lang="el-GR" baseline="-25000" dirty="0" smtClean="0">
                          <a:solidFill>
                            <a:srgbClr val="C00000"/>
                          </a:solidFill>
                        </a:rPr>
                        <a:t>α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</a:rPr>
                        <a:t>(</a:t>
                      </a:r>
                      <a:r>
                        <a:rPr lang="el-GR" dirty="0" err="1" smtClean="0">
                          <a:solidFill>
                            <a:srgbClr val="C00000"/>
                          </a:solidFill>
                        </a:rPr>
                        <a:t>α</a:t>
                      </a:r>
                      <a:r>
                        <a:rPr lang="el-GR" baseline="30000" dirty="0" err="1" smtClean="0">
                          <a:solidFill>
                            <a:srgbClr val="C00000"/>
                          </a:solidFill>
                        </a:rPr>
                        <a:t>κ</a:t>
                      </a:r>
                      <a:r>
                        <a:rPr lang="el-GR" baseline="0" dirty="0" smtClean="0">
                          <a:solidFill>
                            <a:srgbClr val="C00000"/>
                          </a:solidFill>
                        </a:rPr>
                        <a:t>) 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</a:rPr>
                        <a:t>=</a:t>
                      </a:r>
                      <a:r>
                        <a:rPr lang="el-GR" baseline="0" dirty="0" smtClean="0">
                          <a:solidFill>
                            <a:srgbClr val="C00000"/>
                          </a:solidFill>
                        </a:rPr>
                        <a:t>κ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l-GR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l-G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l-GR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Θυμηθείτε:</a:t>
            </a:r>
            <a:endParaRPr lang="en-US" dirty="0"/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3203848" y="1772816"/>
          <a:ext cx="2822575" cy="3295650"/>
        </p:xfrm>
        <a:graphic>
          <a:graphicData uri="http://schemas.openxmlformats.org/presentationml/2006/ole">
            <p:oleObj spid="_x0000_s36868" name="Equation" r:id="rId4" imgW="838080" imgH="1206360" progId="Equation.DSMT4">
              <p:embed/>
            </p:oleObj>
          </a:graphicData>
        </a:graphic>
      </p:graphicFrame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123728" y="1268760"/>
            <a:ext cx="43572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400" dirty="0" smtClean="0">
                <a:latin typeface="Comic Sans MS" pitchFamily="66" charset="0"/>
              </a:rPr>
              <a:t>Ισχύουν σε κάθε περίπτωση</a:t>
            </a:r>
            <a:r>
              <a:rPr lang="en-GB" sz="2400" dirty="0" smtClean="0">
                <a:latin typeface="Comic Sans MS" pitchFamily="66" charset="0"/>
              </a:rPr>
              <a:t>….</a:t>
            </a:r>
            <a:endParaRPr lang="en-US" sz="2400" dirty="0">
              <a:latin typeface="Comic Sans MS" pitchFamily="66" charset="0"/>
            </a:endParaRPr>
          </a:p>
        </p:txBody>
      </p:sp>
      <p:graphicFrame>
        <p:nvGraphicFramePr>
          <p:cNvPr id="7" name="6 - Αντικείμενο"/>
          <p:cNvGraphicFramePr>
            <a:graphicFrameLocks noChangeAspect="1"/>
          </p:cNvGraphicFramePr>
          <p:nvPr/>
        </p:nvGraphicFramePr>
        <p:xfrm>
          <a:off x="683568" y="5517232"/>
          <a:ext cx="2160240" cy="648072"/>
        </p:xfrm>
        <a:graphic>
          <a:graphicData uri="http://schemas.openxmlformats.org/presentationml/2006/ole">
            <p:oleObj spid="_x0000_s36870" name="Equation" r:id="rId5" imgW="914400" imgH="190080" progId="Equation.DSMT4">
              <p:embed/>
            </p:oleObj>
          </a:graphicData>
        </a:graphic>
      </p:graphicFrame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Ιδιότητες λογαρίθμων 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717032"/>
            <a:ext cx="8229600" cy="2409131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5" y="1628800"/>
            <a:ext cx="7992888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Κανόνας πολλαπλασιασμού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endParaRPr lang="en-GB" dirty="0" smtClean="0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827088" y="2133600"/>
            <a:ext cx="1587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itchFamily="66" charset="0"/>
              </a:rPr>
              <a:t>Log</a:t>
            </a:r>
            <a:r>
              <a:rPr lang="en-GB" sz="2400" baseline="-25000" dirty="0">
                <a:latin typeface="Comic Sans MS" pitchFamily="66" charset="0"/>
              </a:rPr>
              <a:t>10</a:t>
            </a:r>
            <a:r>
              <a:rPr lang="en-GB" sz="2400" dirty="0">
                <a:latin typeface="Comic Sans MS" pitchFamily="66" charset="0"/>
              </a:rPr>
              <a:t>x = b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846138" y="2971800"/>
            <a:ext cx="1543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itchFamily="66" charset="0"/>
              </a:rPr>
              <a:t>Log</a:t>
            </a:r>
            <a:r>
              <a:rPr lang="en-GB" sz="2400" baseline="-25000" dirty="0">
                <a:latin typeface="Comic Sans MS" pitchFamily="66" charset="0"/>
              </a:rPr>
              <a:t>10</a:t>
            </a:r>
            <a:r>
              <a:rPr lang="en-GB" sz="2400" dirty="0">
                <a:latin typeface="Comic Sans MS" pitchFamily="66" charset="0"/>
              </a:rPr>
              <a:t>y = c</a:t>
            </a:r>
            <a:endParaRPr lang="en-US" sz="2400" dirty="0">
              <a:latin typeface="Comic Sans MS" pitchFamily="66" charset="0"/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348038" y="2205037"/>
            <a:ext cx="2016125" cy="1152525"/>
            <a:chOff x="2109" y="1389"/>
            <a:chExt cx="1270" cy="726"/>
          </a:xfrm>
        </p:grpSpPr>
        <p:sp>
          <p:nvSpPr>
            <p:cNvPr id="7176" name="AutoShape 8"/>
            <p:cNvSpPr>
              <a:spLocks noChangeArrowheads="1"/>
            </p:cNvSpPr>
            <p:nvPr/>
          </p:nvSpPr>
          <p:spPr bwMode="auto">
            <a:xfrm>
              <a:off x="2109" y="1389"/>
              <a:ext cx="1270" cy="182"/>
            </a:xfrm>
            <a:prstGeom prst="rightArrow">
              <a:avLst>
                <a:gd name="adj1" fmla="val 50000"/>
                <a:gd name="adj2" fmla="val 17445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7177" name="AutoShape 9"/>
            <p:cNvSpPr>
              <a:spLocks noChangeArrowheads="1"/>
            </p:cNvSpPr>
            <p:nvPr/>
          </p:nvSpPr>
          <p:spPr bwMode="auto">
            <a:xfrm>
              <a:off x="2109" y="1933"/>
              <a:ext cx="1270" cy="182"/>
            </a:xfrm>
            <a:prstGeom prst="rightArrow">
              <a:avLst>
                <a:gd name="adj1" fmla="val 50000"/>
                <a:gd name="adj2" fmla="val 17445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7181" name="AutoShape 13"/>
          <p:cNvSpPr>
            <a:spLocks noChangeArrowheads="1"/>
          </p:cNvSpPr>
          <p:nvPr/>
        </p:nvSpPr>
        <p:spPr bwMode="auto">
          <a:xfrm>
            <a:off x="4067944" y="4293096"/>
            <a:ext cx="1224657" cy="288925"/>
          </a:xfrm>
          <a:prstGeom prst="rightArrow">
            <a:avLst>
              <a:gd name="adj1" fmla="val 50000"/>
              <a:gd name="adj2" fmla="val 12480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4283968" y="4077072"/>
            <a:ext cx="6270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dirty="0" smtClean="0"/>
              <a:t>γιατί</a:t>
            </a:r>
            <a:endParaRPr lang="en-US" dirty="0"/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2771800" y="4581128"/>
            <a:ext cx="2448272" cy="577850"/>
            <a:chOff x="2200" y="2931"/>
            <a:chExt cx="1270" cy="364"/>
          </a:xfrm>
        </p:grpSpPr>
        <p:sp>
          <p:nvSpPr>
            <p:cNvPr id="7183" name="AutoShape 15"/>
            <p:cNvSpPr>
              <a:spLocks noChangeArrowheads="1"/>
            </p:cNvSpPr>
            <p:nvPr/>
          </p:nvSpPr>
          <p:spPr bwMode="auto">
            <a:xfrm>
              <a:off x="2200" y="3113"/>
              <a:ext cx="1270" cy="182"/>
            </a:xfrm>
            <a:prstGeom prst="rightArrow">
              <a:avLst>
                <a:gd name="adj1" fmla="val 50000"/>
                <a:gd name="adj2" fmla="val 17445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7185" name="Text Box 17"/>
            <p:cNvSpPr txBox="1">
              <a:spLocks noChangeArrowheads="1"/>
            </p:cNvSpPr>
            <p:nvPr/>
          </p:nvSpPr>
          <p:spPr bwMode="auto">
            <a:xfrm>
              <a:off x="2608" y="2931"/>
              <a:ext cx="49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dirty="0" smtClean="0"/>
                <a:t>οπότε</a:t>
              </a:r>
              <a:endParaRPr lang="en-US" dirty="0"/>
            </a:p>
          </p:txBody>
        </p:sp>
      </p:grp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684213" y="5445125"/>
            <a:ext cx="8135937" cy="1192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 smtClean="0">
                <a:latin typeface="Comic Sans MS" pitchFamily="66" charset="0"/>
              </a:rPr>
              <a:t>Γενικότερα:</a:t>
            </a:r>
            <a:endParaRPr lang="en-GB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GB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dirty="0">
              <a:latin typeface="Comic Sans MS" pitchFamily="66" charset="0"/>
            </a:endParaRP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2483768" y="5589240"/>
            <a:ext cx="5295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3600" b="1" dirty="0" err="1">
                <a:latin typeface="Comic Sans MS" pitchFamily="66" charset="0"/>
              </a:rPr>
              <a:t>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 err="1">
                <a:latin typeface="Comic Sans MS" pitchFamily="66" charset="0"/>
              </a:rPr>
              <a:t>x</a:t>
            </a:r>
            <a:r>
              <a:rPr lang="en-GB" sz="3600" b="1" dirty="0">
                <a:latin typeface="Comic Sans MS" pitchFamily="66" charset="0"/>
              </a:rPr>
              <a:t> + </a:t>
            </a:r>
            <a:r>
              <a:rPr lang="en-GB" sz="3600" b="1" dirty="0" err="1">
                <a:latin typeface="Comic Sans MS" pitchFamily="66" charset="0"/>
              </a:rPr>
              <a:t>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 err="1">
                <a:latin typeface="Comic Sans MS" pitchFamily="66" charset="0"/>
              </a:rPr>
              <a:t>y</a:t>
            </a:r>
            <a:r>
              <a:rPr lang="en-GB" sz="3600" b="1" dirty="0">
                <a:latin typeface="Comic Sans MS" pitchFamily="66" charset="0"/>
              </a:rPr>
              <a:t> = </a:t>
            </a:r>
            <a:r>
              <a:rPr lang="en-GB" sz="3600" b="1" dirty="0" err="1">
                <a:latin typeface="Comic Sans MS" pitchFamily="66" charset="0"/>
              </a:rPr>
              <a:t>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 err="1">
                <a:latin typeface="Comic Sans MS" pitchFamily="66" charset="0"/>
              </a:rPr>
              <a:t>xy</a:t>
            </a:r>
            <a:endParaRPr lang="en-US" sz="3600" b="1" dirty="0">
              <a:latin typeface="Comic Sans MS" pitchFamily="66" charset="0"/>
            </a:endParaRP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5724128" y="2132856"/>
            <a:ext cx="12442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x </a:t>
            </a:r>
            <a:r>
              <a:rPr lang="en-GB" sz="2400" dirty="0">
                <a:latin typeface="Comic Sans MS" pitchFamily="66" charset="0"/>
              </a:rPr>
              <a:t>= 10</a:t>
            </a:r>
            <a:r>
              <a:rPr lang="en-GB" sz="2400" baseline="30000" dirty="0">
                <a:latin typeface="Comic Sans MS" pitchFamily="66" charset="0"/>
              </a:rPr>
              <a:t>b</a:t>
            </a:r>
            <a:r>
              <a:rPr lang="en-GB" sz="2400" dirty="0">
                <a:latin typeface="Comic Sans MS" pitchFamily="66" charset="0"/>
              </a:rPr>
              <a:t> 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5652120" y="2924944"/>
            <a:ext cx="12073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y </a:t>
            </a:r>
            <a:r>
              <a:rPr lang="en-GB" sz="2400" dirty="0">
                <a:latin typeface="Comic Sans MS" pitchFamily="66" charset="0"/>
              </a:rPr>
              <a:t>= </a:t>
            </a:r>
            <a:r>
              <a:rPr lang="en-GB" sz="2400" dirty="0" smtClean="0">
                <a:latin typeface="Comic Sans MS" pitchFamily="66" charset="0"/>
              </a:rPr>
              <a:t>10</a:t>
            </a:r>
            <a:r>
              <a:rPr lang="en-GB" sz="2400" baseline="30000" dirty="0" smtClean="0">
                <a:latin typeface="Comic Sans MS" pitchFamily="66" charset="0"/>
              </a:rPr>
              <a:t>c</a:t>
            </a:r>
            <a:r>
              <a:rPr lang="en-GB" sz="2400" dirty="0" smtClean="0">
                <a:latin typeface="Comic Sans MS" pitchFamily="66" charset="0"/>
              </a:rPr>
              <a:t> 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467544" y="4149080"/>
            <a:ext cx="40324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Log</a:t>
            </a:r>
            <a:r>
              <a:rPr lang="en-GB" sz="2400" baseline="-25000" dirty="0" smtClean="0">
                <a:latin typeface="Comic Sans MS" pitchFamily="66" charset="0"/>
              </a:rPr>
              <a:t>10</a:t>
            </a:r>
            <a:r>
              <a:rPr lang="el-GR" sz="2400" dirty="0" smtClean="0">
                <a:latin typeface="Comic Sans MS" pitchFamily="66" charset="0"/>
              </a:rPr>
              <a:t>(</a:t>
            </a:r>
            <a:r>
              <a:rPr lang="en-US" sz="2400" dirty="0" err="1" smtClean="0">
                <a:latin typeface="Comic Sans MS" pitchFamily="66" charset="0"/>
              </a:rPr>
              <a:t>xy</a:t>
            </a:r>
            <a:r>
              <a:rPr lang="el-GR" sz="2400" dirty="0" smtClean="0">
                <a:latin typeface="Comic Sans MS" pitchFamily="66" charset="0"/>
              </a:rPr>
              <a:t>)</a:t>
            </a: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n-GB" sz="2400" dirty="0">
                <a:latin typeface="Comic Sans MS" pitchFamily="66" charset="0"/>
              </a:rPr>
              <a:t>= </a:t>
            </a:r>
            <a:r>
              <a:rPr lang="en-GB" sz="2400" dirty="0" smtClean="0">
                <a:latin typeface="Comic Sans MS" pitchFamily="66" charset="0"/>
              </a:rPr>
              <a:t>Log</a:t>
            </a:r>
            <a:r>
              <a:rPr lang="en-GB" sz="2400" baseline="-25000" dirty="0" smtClean="0">
                <a:latin typeface="Comic Sans MS" pitchFamily="66" charset="0"/>
              </a:rPr>
              <a:t>10</a:t>
            </a:r>
            <a:r>
              <a:rPr lang="el-GR" sz="2400" dirty="0" smtClean="0">
                <a:latin typeface="Comic Sans MS" pitchFamily="66" charset="0"/>
              </a:rPr>
              <a:t>(</a:t>
            </a:r>
            <a:r>
              <a:rPr lang="en-GB" sz="2400" dirty="0" smtClean="0">
                <a:latin typeface="Comic Sans MS" pitchFamily="66" charset="0"/>
              </a:rPr>
              <a:t>10</a:t>
            </a:r>
            <a:r>
              <a:rPr lang="en-GB" sz="2400" baseline="30000" dirty="0" smtClean="0">
                <a:latin typeface="Comic Sans MS" pitchFamily="66" charset="0"/>
              </a:rPr>
              <a:t>b</a:t>
            </a:r>
            <a:r>
              <a:rPr lang="el-GR" sz="2400" baseline="30000" dirty="0" smtClean="0">
                <a:latin typeface="Comic Sans MS" pitchFamily="66" charset="0"/>
              </a:rPr>
              <a:t>+</a:t>
            </a:r>
            <a:r>
              <a:rPr lang="en-US" sz="2400" baseline="30000" dirty="0" smtClean="0">
                <a:latin typeface="Comic Sans MS" pitchFamily="66" charset="0"/>
              </a:rPr>
              <a:t>c</a:t>
            </a:r>
            <a:r>
              <a:rPr lang="el-GR" sz="2400" dirty="0" smtClean="0">
                <a:latin typeface="Comic Sans MS" pitchFamily="66" charset="0"/>
              </a:rPr>
              <a:t>)</a:t>
            </a:r>
            <a:r>
              <a:rPr lang="en-GB" sz="2400" dirty="0" smtClean="0">
                <a:latin typeface="Comic Sans MS" pitchFamily="66" charset="0"/>
              </a:rPr>
              <a:t> 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5" name="Text Box 12"/>
          <p:cNvSpPr txBox="1">
            <a:spLocks noChangeArrowheads="1"/>
          </p:cNvSpPr>
          <p:nvPr/>
        </p:nvSpPr>
        <p:spPr bwMode="auto">
          <a:xfrm>
            <a:off x="5364088" y="4149080"/>
            <a:ext cx="29193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400" dirty="0" smtClean="0">
                <a:latin typeface="Comic Sans MS" pitchFamily="66" charset="0"/>
              </a:rPr>
              <a:t>χ</a:t>
            </a:r>
            <a:r>
              <a:rPr lang="en-GB" sz="2400" dirty="0" smtClean="0">
                <a:latin typeface="Comic Sans MS" pitchFamily="66" charset="0"/>
              </a:rPr>
              <a:t>y </a:t>
            </a:r>
            <a:r>
              <a:rPr lang="en-GB" sz="2400" dirty="0">
                <a:latin typeface="Comic Sans MS" pitchFamily="66" charset="0"/>
              </a:rPr>
              <a:t>= </a:t>
            </a:r>
            <a:r>
              <a:rPr lang="en-GB" sz="2400" dirty="0" smtClean="0">
                <a:latin typeface="Comic Sans MS" pitchFamily="66" charset="0"/>
              </a:rPr>
              <a:t>10</a:t>
            </a:r>
            <a:r>
              <a:rPr lang="en-GB" sz="2400" baseline="30000" dirty="0" smtClean="0">
                <a:latin typeface="Comic Sans MS" pitchFamily="66" charset="0"/>
              </a:rPr>
              <a:t>b</a:t>
            </a:r>
            <a:r>
              <a:rPr lang="en-GB" sz="2400" dirty="0" smtClean="0">
                <a:latin typeface="Comic Sans MS" pitchFamily="66" charset="0"/>
              </a:rPr>
              <a:t> 10</a:t>
            </a:r>
            <a:r>
              <a:rPr lang="en-GB" sz="2400" baseline="30000" dirty="0" smtClean="0">
                <a:latin typeface="Comic Sans MS" pitchFamily="66" charset="0"/>
              </a:rPr>
              <a:t>c</a:t>
            </a: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l-GR" sz="2400" dirty="0" smtClean="0">
                <a:latin typeface="Comic Sans MS" pitchFamily="66" charset="0"/>
              </a:rPr>
              <a:t>=</a:t>
            </a:r>
            <a:r>
              <a:rPr lang="en-GB" sz="2400" dirty="0" smtClean="0">
                <a:latin typeface="Comic Sans MS" pitchFamily="66" charset="0"/>
              </a:rPr>
              <a:t> 10</a:t>
            </a:r>
            <a:r>
              <a:rPr lang="en-GB" sz="2400" baseline="30000" dirty="0" smtClean="0">
                <a:latin typeface="Comic Sans MS" pitchFamily="66" charset="0"/>
              </a:rPr>
              <a:t>b</a:t>
            </a:r>
            <a:r>
              <a:rPr lang="el-GR" sz="2400" baseline="30000" dirty="0" smtClean="0">
                <a:latin typeface="Comic Sans MS" pitchFamily="66" charset="0"/>
              </a:rPr>
              <a:t>+</a:t>
            </a:r>
            <a:r>
              <a:rPr lang="en-US" sz="2400" baseline="30000" dirty="0" smtClean="0">
                <a:latin typeface="Comic Sans MS" pitchFamily="66" charset="0"/>
              </a:rPr>
              <a:t>c</a:t>
            </a:r>
            <a:r>
              <a:rPr lang="en-GB" sz="2400" dirty="0" smtClean="0">
                <a:latin typeface="Comic Sans MS" pitchFamily="66" charset="0"/>
              </a:rPr>
              <a:t> 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5436096" y="4725144"/>
            <a:ext cx="40324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Log</a:t>
            </a:r>
            <a:r>
              <a:rPr lang="en-GB" sz="2400" baseline="-25000" dirty="0" smtClean="0">
                <a:latin typeface="Comic Sans MS" pitchFamily="66" charset="0"/>
              </a:rPr>
              <a:t>10</a:t>
            </a:r>
            <a:r>
              <a:rPr lang="el-GR" sz="2400" dirty="0" smtClean="0">
                <a:latin typeface="Comic Sans MS" pitchFamily="66" charset="0"/>
              </a:rPr>
              <a:t>(</a:t>
            </a:r>
            <a:r>
              <a:rPr lang="en-US" sz="2400" dirty="0" err="1" smtClean="0">
                <a:latin typeface="Comic Sans MS" pitchFamily="66" charset="0"/>
              </a:rPr>
              <a:t>xy</a:t>
            </a:r>
            <a:r>
              <a:rPr lang="el-GR" sz="2400" dirty="0" smtClean="0">
                <a:latin typeface="Comic Sans MS" pitchFamily="66" charset="0"/>
              </a:rPr>
              <a:t>)</a:t>
            </a:r>
            <a:r>
              <a:rPr lang="en-GB" sz="2400" dirty="0" smtClean="0">
                <a:latin typeface="Comic Sans MS" pitchFamily="66" charset="0"/>
              </a:rPr>
              <a:t> =</a:t>
            </a:r>
            <a:r>
              <a:rPr lang="en-US" sz="2400" dirty="0" err="1" smtClean="0">
                <a:latin typeface="Comic Sans MS" pitchFamily="66" charset="0"/>
              </a:rPr>
              <a:t>b+c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1" grpId="0" animBg="1"/>
      <p:bldP spid="7182" grpId="0"/>
      <p:bldP spid="7186" grpId="0" animBg="1"/>
      <p:bldP spid="718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Κανόνας διαίρεσης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827088" y="2133600"/>
            <a:ext cx="1587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itchFamily="66" charset="0"/>
              </a:rPr>
              <a:t>Log</a:t>
            </a:r>
            <a:r>
              <a:rPr lang="en-GB" sz="2400" baseline="-25000" dirty="0">
                <a:latin typeface="Comic Sans MS" pitchFamily="66" charset="0"/>
              </a:rPr>
              <a:t>10</a:t>
            </a:r>
            <a:r>
              <a:rPr lang="en-GB" sz="2400" dirty="0">
                <a:latin typeface="Comic Sans MS" pitchFamily="66" charset="0"/>
              </a:rPr>
              <a:t>x = b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846138" y="2971800"/>
            <a:ext cx="1543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itchFamily="66" charset="0"/>
              </a:rPr>
              <a:t>Log</a:t>
            </a:r>
            <a:r>
              <a:rPr lang="en-GB" sz="2400" baseline="-25000" dirty="0">
                <a:latin typeface="Comic Sans MS" pitchFamily="66" charset="0"/>
              </a:rPr>
              <a:t>10</a:t>
            </a:r>
            <a:r>
              <a:rPr lang="en-GB" sz="2400" dirty="0">
                <a:latin typeface="Comic Sans MS" pitchFamily="66" charset="0"/>
              </a:rPr>
              <a:t>y = c</a:t>
            </a:r>
            <a:endParaRPr lang="en-US" sz="2400" dirty="0">
              <a:latin typeface="Comic Sans MS" pitchFamily="66" charset="0"/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348038" y="2205037"/>
            <a:ext cx="2016125" cy="1152525"/>
            <a:chOff x="2109" y="1389"/>
            <a:chExt cx="1270" cy="726"/>
          </a:xfrm>
        </p:grpSpPr>
        <p:sp>
          <p:nvSpPr>
            <p:cNvPr id="7176" name="AutoShape 8"/>
            <p:cNvSpPr>
              <a:spLocks noChangeArrowheads="1"/>
            </p:cNvSpPr>
            <p:nvPr/>
          </p:nvSpPr>
          <p:spPr bwMode="auto">
            <a:xfrm>
              <a:off x="2109" y="1389"/>
              <a:ext cx="1270" cy="182"/>
            </a:xfrm>
            <a:prstGeom prst="rightArrow">
              <a:avLst>
                <a:gd name="adj1" fmla="val 50000"/>
                <a:gd name="adj2" fmla="val 17445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7177" name="AutoShape 9"/>
            <p:cNvSpPr>
              <a:spLocks noChangeArrowheads="1"/>
            </p:cNvSpPr>
            <p:nvPr/>
          </p:nvSpPr>
          <p:spPr bwMode="auto">
            <a:xfrm>
              <a:off x="2109" y="1933"/>
              <a:ext cx="1270" cy="182"/>
            </a:xfrm>
            <a:prstGeom prst="rightArrow">
              <a:avLst>
                <a:gd name="adj1" fmla="val 50000"/>
                <a:gd name="adj2" fmla="val 17445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7181" name="AutoShape 13"/>
          <p:cNvSpPr>
            <a:spLocks noChangeArrowheads="1"/>
          </p:cNvSpPr>
          <p:nvPr/>
        </p:nvSpPr>
        <p:spPr bwMode="auto">
          <a:xfrm>
            <a:off x="4067944" y="4293096"/>
            <a:ext cx="1224657" cy="288925"/>
          </a:xfrm>
          <a:prstGeom prst="rightArrow">
            <a:avLst>
              <a:gd name="adj1" fmla="val 50000"/>
              <a:gd name="adj2" fmla="val 12480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4283968" y="4077072"/>
            <a:ext cx="6270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dirty="0" smtClean="0"/>
              <a:t>γιατί</a:t>
            </a:r>
            <a:endParaRPr lang="en-US" dirty="0"/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2771800" y="4581128"/>
            <a:ext cx="2448272" cy="577850"/>
            <a:chOff x="2200" y="2931"/>
            <a:chExt cx="1270" cy="364"/>
          </a:xfrm>
        </p:grpSpPr>
        <p:sp>
          <p:nvSpPr>
            <p:cNvPr id="7183" name="AutoShape 15"/>
            <p:cNvSpPr>
              <a:spLocks noChangeArrowheads="1"/>
            </p:cNvSpPr>
            <p:nvPr/>
          </p:nvSpPr>
          <p:spPr bwMode="auto">
            <a:xfrm>
              <a:off x="2200" y="3113"/>
              <a:ext cx="1270" cy="182"/>
            </a:xfrm>
            <a:prstGeom prst="rightArrow">
              <a:avLst>
                <a:gd name="adj1" fmla="val 50000"/>
                <a:gd name="adj2" fmla="val 17445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7185" name="Text Box 17"/>
            <p:cNvSpPr txBox="1">
              <a:spLocks noChangeArrowheads="1"/>
            </p:cNvSpPr>
            <p:nvPr/>
          </p:nvSpPr>
          <p:spPr bwMode="auto">
            <a:xfrm>
              <a:off x="2608" y="2931"/>
              <a:ext cx="49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dirty="0" smtClean="0"/>
                <a:t>οπότε</a:t>
              </a:r>
              <a:endParaRPr lang="en-US" dirty="0"/>
            </a:p>
          </p:txBody>
        </p:sp>
      </p:grp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684213" y="5445125"/>
            <a:ext cx="8135937" cy="1192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 smtClean="0">
                <a:latin typeface="Comic Sans MS" pitchFamily="66" charset="0"/>
              </a:rPr>
              <a:t>Γενικότερα:</a:t>
            </a:r>
            <a:endParaRPr lang="en-GB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GB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dirty="0">
              <a:latin typeface="Comic Sans MS" pitchFamily="66" charset="0"/>
            </a:endParaRP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2484438" y="5876925"/>
            <a:ext cx="558197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3600" b="1" dirty="0" err="1">
                <a:latin typeface="Comic Sans MS" pitchFamily="66" charset="0"/>
              </a:rPr>
              <a:t>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 err="1">
                <a:latin typeface="Comic Sans MS" pitchFamily="66" charset="0"/>
              </a:rPr>
              <a:t>x</a:t>
            </a:r>
            <a:r>
              <a:rPr lang="en-GB" sz="3600" b="1" dirty="0">
                <a:latin typeface="Comic Sans MS" pitchFamily="66" charset="0"/>
              </a:rPr>
              <a:t> </a:t>
            </a:r>
            <a:r>
              <a:rPr lang="el-GR" sz="3600" b="1" dirty="0" smtClean="0">
                <a:latin typeface="Comic Sans MS" pitchFamily="66" charset="0"/>
              </a:rPr>
              <a:t>-</a:t>
            </a:r>
            <a:r>
              <a:rPr lang="en-GB" sz="3600" b="1" dirty="0" smtClean="0">
                <a:latin typeface="Comic Sans MS" pitchFamily="66" charset="0"/>
              </a:rPr>
              <a:t> </a:t>
            </a:r>
            <a:r>
              <a:rPr lang="en-GB" sz="3600" b="1" dirty="0" err="1">
                <a:latin typeface="Comic Sans MS" pitchFamily="66" charset="0"/>
              </a:rPr>
              <a:t>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 err="1">
                <a:latin typeface="Comic Sans MS" pitchFamily="66" charset="0"/>
              </a:rPr>
              <a:t>y</a:t>
            </a:r>
            <a:r>
              <a:rPr lang="en-GB" sz="3600" b="1" dirty="0">
                <a:latin typeface="Comic Sans MS" pitchFamily="66" charset="0"/>
              </a:rPr>
              <a:t> = </a:t>
            </a:r>
            <a:r>
              <a:rPr lang="en-GB" sz="3600" b="1" dirty="0" err="1" smtClean="0">
                <a:latin typeface="Comic Sans MS" pitchFamily="66" charset="0"/>
              </a:rPr>
              <a:t>Log</a:t>
            </a:r>
            <a:r>
              <a:rPr lang="en-GB" sz="3600" b="1" baseline="-25000" dirty="0" err="1" smtClean="0">
                <a:latin typeface="Comic Sans MS" pitchFamily="66" charset="0"/>
              </a:rPr>
              <a:t>a</a:t>
            </a:r>
            <a:r>
              <a:rPr lang="en-GB" sz="3600" b="1" dirty="0" err="1" smtClean="0">
                <a:latin typeface="Comic Sans MS" pitchFamily="66" charset="0"/>
              </a:rPr>
              <a:t>x</a:t>
            </a:r>
            <a:r>
              <a:rPr lang="el-GR" sz="3600" b="1" dirty="0" smtClean="0">
                <a:latin typeface="Comic Sans MS" pitchFamily="66" charset="0"/>
              </a:rPr>
              <a:t>/</a:t>
            </a:r>
            <a:r>
              <a:rPr lang="en-GB" sz="3600" b="1" dirty="0" smtClean="0">
                <a:latin typeface="Comic Sans MS" pitchFamily="66" charset="0"/>
              </a:rPr>
              <a:t>y</a:t>
            </a:r>
            <a:endParaRPr lang="en-US" sz="3600" b="1" dirty="0">
              <a:latin typeface="Comic Sans MS" pitchFamily="66" charset="0"/>
            </a:endParaRP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5724128" y="2132856"/>
            <a:ext cx="12442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x </a:t>
            </a:r>
            <a:r>
              <a:rPr lang="en-GB" sz="2400" dirty="0">
                <a:latin typeface="Comic Sans MS" pitchFamily="66" charset="0"/>
              </a:rPr>
              <a:t>= 10</a:t>
            </a:r>
            <a:r>
              <a:rPr lang="en-GB" sz="2400" baseline="30000" dirty="0">
                <a:latin typeface="Comic Sans MS" pitchFamily="66" charset="0"/>
              </a:rPr>
              <a:t>b</a:t>
            </a:r>
            <a:r>
              <a:rPr lang="en-GB" sz="2400" dirty="0">
                <a:latin typeface="Comic Sans MS" pitchFamily="66" charset="0"/>
              </a:rPr>
              <a:t> 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5652120" y="2924944"/>
            <a:ext cx="12073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y </a:t>
            </a:r>
            <a:r>
              <a:rPr lang="en-GB" sz="2400" dirty="0">
                <a:latin typeface="Comic Sans MS" pitchFamily="66" charset="0"/>
              </a:rPr>
              <a:t>= </a:t>
            </a:r>
            <a:r>
              <a:rPr lang="en-GB" sz="2400" dirty="0" smtClean="0">
                <a:latin typeface="Comic Sans MS" pitchFamily="66" charset="0"/>
              </a:rPr>
              <a:t>10</a:t>
            </a:r>
            <a:r>
              <a:rPr lang="en-GB" sz="2400" baseline="30000" dirty="0" smtClean="0">
                <a:latin typeface="Comic Sans MS" pitchFamily="66" charset="0"/>
              </a:rPr>
              <a:t>c</a:t>
            </a:r>
            <a:r>
              <a:rPr lang="en-GB" sz="2400" dirty="0" smtClean="0">
                <a:latin typeface="Comic Sans MS" pitchFamily="66" charset="0"/>
              </a:rPr>
              <a:t> 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467544" y="4149080"/>
            <a:ext cx="40324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Log</a:t>
            </a:r>
            <a:r>
              <a:rPr lang="en-GB" sz="2400" baseline="-25000" dirty="0" smtClean="0">
                <a:latin typeface="Comic Sans MS" pitchFamily="66" charset="0"/>
              </a:rPr>
              <a:t>10</a:t>
            </a:r>
            <a:r>
              <a:rPr lang="el-GR" sz="2400" dirty="0" smtClean="0">
                <a:latin typeface="Comic Sans MS" pitchFamily="66" charset="0"/>
              </a:rPr>
              <a:t>(</a:t>
            </a:r>
            <a:r>
              <a:rPr lang="en-US" sz="2400" dirty="0" smtClean="0">
                <a:latin typeface="Comic Sans MS" pitchFamily="66" charset="0"/>
              </a:rPr>
              <a:t>x</a:t>
            </a:r>
            <a:r>
              <a:rPr lang="el-GR" sz="2400" dirty="0" smtClean="0">
                <a:latin typeface="Comic Sans MS" pitchFamily="66" charset="0"/>
              </a:rPr>
              <a:t>/</a:t>
            </a:r>
            <a:r>
              <a:rPr lang="en-US" sz="2400" dirty="0" smtClean="0">
                <a:latin typeface="Comic Sans MS" pitchFamily="66" charset="0"/>
              </a:rPr>
              <a:t>y</a:t>
            </a:r>
            <a:r>
              <a:rPr lang="el-GR" sz="2400" dirty="0" smtClean="0">
                <a:latin typeface="Comic Sans MS" pitchFamily="66" charset="0"/>
              </a:rPr>
              <a:t>)</a:t>
            </a: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n-GB" sz="2400" dirty="0">
                <a:latin typeface="Comic Sans MS" pitchFamily="66" charset="0"/>
              </a:rPr>
              <a:t>= </a:t>
            </a:r>
            <a:r>
              <a:rPr lang="en-GB" sz="2400" dirty="0" smtClean="0">
                <a:latin typeface="Comic Sans MS" pitchFamily="66" charset="0"/>
              </a:rPr>
              <a:t>Log</a:t>
            </a:r>
            <a:r>
              <a:rPr lang="en-GB" sz="2400" baseline="-25000" dirty="0" smtClean="0">
                <a:latin typeface="Comic Sans MS" pitchFamily="66" charset="0"/>
              </a:rPr>
              <a:t>10</a:t>
            </a:r>
            <a:r>
              <a:rPr lang="el-GR" sz="2400" dirty="0" smtClean="0">
                <a:latin typeface="Comic Sans MS" pitchFamily="66" charset="0"/>
              </a:rPr>
              <a:t>(</a:t>
            </a:r>
            <a:r>
              <a:rPr lang="en-GB" sz="2400" dirty="0" smtClean="0">
                <a:latin typeface="Comic Sans MS" pitchFamily="66" charset="0"/>
              </a:rPr>
              <a:t>10</a:t>
            </a:r>
            <a:r>
              <a:rPr lang="en-GB" sz="2400" baseline="30000" dirty="0" smtClean="0">
                <a:latin typeface="Comic Sans MS" pitchFamily="66" charset="0"/>
              </a:rPr>
              <a:t>b</a:t>
            </a:r>
            <a:r>
              <a:rPr lang="el-GR" sz="2400" baseline="30000" dirty="0" smtClean="0">
                <a:latin typeface="Comic Sans MS" pitchFamily="66" charset="0"/>
              </a:rPr>
              <a:t>-</a:t>
            </a:r>
            <a:r>
              <a:rPr lang="en-US" sz="2400" baseline="30000" dirty="0" smtClean="0">
                <a:latin typeface="Comic Sans MS" pitchFamily="66" charset="0"/>
              </a:rPr>
              <a:t>c</a:t>
            </a:r>
            <a:r>
              <a:rPr lang="el-GR" sz="2400" dirty="0" smtClean="0">
                <a:latin typeface="Comic Sans MS" pitchFamily="66" charset="0"/>
              </a:rPr>
              <a:t>)</a:t>
            </a:r>
            <a:r>
              <a:rPr lang="en-GB" sz="2400" dirty="0" smtClean="0">
                <a:latin typeface="Comic Sans MS" pitchFamily="66" charset="0"/>
              </a:rPr>
              <a:t> 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5" name="Text Box 12"/>
          <p:cNvSpPr txBox="1">
            <a:spLocks noChangeArrowheads="1"/>
          </p:cNvSpPr>
          <p:nvPr/>
        </p:nvSpPr>
        <p:spPr bwMode="auto">
          <a:xfrm>
            <a:off x="5364088" y="4149080"/>
            <a:ext cx="32335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400" dirty="0" smtClean="0">
                <a:latin typeface="Comic Sans MS" pitchFamily="66" charset="0"/>
              </a:rPr>
              <a:t>χ/</a:t>
            </a:r>
            <a:r>
              <a:rPr lang="en-GB" sz="2400" dirty="0" smtClean="0">
                <a:latin typeface="Comic Sans MS" pitchFamily="66" charset="0"/>
              </a:rPr>
              <a:t>y </a:t>
            </a:r>
            <a:r>
              <a:rPr lang="en-GB" sz="2400" dirty="0">
                <a:latin typeface="Comic Sans MS" pitchFamily="66" charset="0"/>
              </a:rPr>
              <a:t>= </a:t>
            </a:r>
            <a:r>
              <a:rPr lang="en-GB" sz="2400" dirty="0" smtClean="0">
                <a:latin typeface="Comic Sans MS" pitchFamily="66" charset="0"/>
              </a:rPr>
              <a:t>10</a:t>
            </a:r>
            <a:r>
              <a:rPr lang="en-GB" sz="2400" baseline="30000" dirty="0" smtClean="0">
                <a:latin typeface="Comic Sans MS" pitchFamily="66" charset="0"/>
              </a:rPr>
              <a:t>b</a:t>
            </a: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l-GR" sz="2400" dirty="0" smtClean="0">
                <a:latin typeface="Comic Sans MS" pitchFamily="66" charset="0"/>
              </a:rPr>
              <a:t>/</a:t>
            </a:r>
            <a:r>
              <a:rPr lang="en-GB" sz="2400" dirty="0" smtClean="0">
                <a:latin typeface="Comic Sans MS" pitchFamily="66" charset="0"/>
              </a:rPr>
              <a:t>10</a:t>
            </a:r>
            <a:r>
              <a:rPr lang="en-GB" sz="2400" baseline="30000" dirty="0" smtClean="0">
                <a:latin typeface="Comic Sans MS" pitchFamily="66" charset="0"/>
              </a:rPr>
              <a:t>c</a:t>
            </a: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l-GR" sz="2400" dirty="0" smtClean="0">
                <a:latin typeface="Comic Sans MS" pitchFamily="66" charset="0"/>
              </a:rPr>
              <a:t>=</a:t>
            </a:r>
            <a:r>
              <a:rPr lang="en-GB" sz="2400" dirty="0" smtClean="0">
                <a:latin typeface="Comic Sans MS" pitchFamily="66" charset="0"/>
              </a:rPr>
              <a:t> 10</a:t>
            </a:r>
            <a:r>
              <a:rPr lang="en-GB" sz="2400" baseline="30000" dirty="0" smtClean="0">
                <a:latin typeface="Comic Sans MS" pitchFamily="66" charset="0"/>
              </a:rPr>
              <a:t>b</a:t>
            </a:r>
            <a:r>
              <a:rPr lang="el-GR" sz="2400" baseline="30000" dirty="0" smtClean="0">
                <a:latin typeface="Comic Sans MS" pitchFamily="66" charset="0"/>
              </a:rPr>
              <a:t>-</a:t>
            </a:r>
            <a:r>
              <a:rPr lang="en-US" sz="2400" baseline="30000" dirty="0" smtClean="0">
                <a:latin typeface="Comic Sans MS" pitchFamily="66" charset="0"/>
              </a:rPr>
              <a:t>c</a:t>
            </a:r>
            <a:r>
              <a:rPr lang="en-GB" sz="2400" dirty="0" smtClean="0">
                <a:latin typeface="Comic Sans MS" pitchFamily="66" charset="0"/>
              </a:rPr>
              <a:t> 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5436096" y="4725144"/>
            <a:ext cx="40324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Log</a:t>
            </a:r>
            <a:r>
              <a:rPr lang="en-GB" sz="2400" baseline="-25000" dirty="0" smtClean="0">
                <a:latin typeface="Comic Sans MS" pitchFamily="66" charset="0"/>
              </a:rPr>
              <a:t>10</a:t>
            </a:r>
            <a:r>
              <a:rPr lang="el-GR" sz="2400" dirty="0" smtClean="0">
                <a:latin typeface="Comic Sans MS" pitchFamily="66" charset="0"/>
              </a:rPr>
              <a:t>(</a:t>
            </a:r>
            <a:r>
              <a:rPr lang="en-US" sz="2400" dirty="0" err="1" smtClean="0">
                <a:latin typeface="Comic Sans MS" pitchFamily="66" charset="0"/>
              </a:rPr>
              <a:t>xy</a:t>
            </a:r>
            <a:r>
              <a:rPr lang="el-GR" sz="2400" dirty="0" smtClean="0">
                <a:latin typeface="Comic Sans MS" pitchFamily="66" charset="0"/>
              </a:rPr>
              <a:t>)</a:t>
            </a:r>
            <a:r>
              <a:rPr lang="en-GB" sz="2400" dirty="0" smtClean="0">
                <a:latin typeface="Comic Sans MS" pitchFamily="66" charset="0"/>
              </a:rPr>
              <a:t> =</a:t>
            </a:r>
            <a:r>
              <a:rPr lang="en-US" sz="2400" dirty="0" smtClean="0">
                <a:latin typeface="Comic Sans MS" pitchFamily="66" charset="0"/>
              </a:rPr>
              <a:t>b</a:t>
            </a:r>
            <a:r>
              <a:rPr lang="el-GR" sz="2400" dirty="0" smtClean="0">
                <a:latin typeface="Comic Sans MS" pitchFamily="66" charset="0"/>
              </a:rPr>
              <a:t>-</a:t>
            </a:r>
            <a:r>
              <a:rPr lang="en-US" sz="2400" dirty="0" smtClean="0">
                <a:latin typeface="Comic Sans MS" pitchFamily="66" charset="0"/>
              </a:rPr>
              <a:t>c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1" grpId="0" animBg="1"/>
      <p:bldP spid="7182" grpId="0"/>
      <p:bldP spid="7186" grpId="0" animBg="1"/>
      <p:bldP spid="7187" grpId="0"/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Κανόνας</a:t>
            </a:r>
            <a:r>
              <a:rPr lang="el-GR" baseline="0" dirty="0" smtClean="0"/>
              <a:t> εκθέτη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611560" y="1844824"/>
            <a:ext cx="8135937" cy="78483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dirty="0" smtClean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dirty="0">
              <a:latin typeface="Comic Sans MS" pitchFamily="66" charset="0"/>
            </a:endParaRP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2555875" y="1844675"/>
            <a:ext cx="37576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3600" b="1" dirty="0" err="1">
                <a:latin typeface="Comic Sans MS" pitchFamily="66" charset="0"/>
              </a:rPr>
              <a:t>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>
                <a:latin typeface="Comic Sans MS" pitchFamily="66" charset="0"/>
              </a:rPr>
              <a:t>(x)</a:t>
            </a:r>
            <a:r>
              <a:rPr lang="en-GB" sz="3600" b="1" baseline="30000" dirty="0">
                <a:latin typeface="Comic Sans MS" pitchFamily="66" charset="0"/>
              </a:rPr>
              <a:t>k</a:t>
            </a:r>
            <a:r>
              <a:rPr lang="en-GB" sz="3600" b="1" dirty="0">
                <a:latin typeface="Comic Sans MS" pitchFamily="66" charset="0"/>
              </a:rPr>
              <a:t> =</a:t>
            </a:r>
            <a:r>
              <a:rPr lang="en-GB" sz="3600" b="1" dirty="0" err="1">
                <a:latin typeface="Comic Sans MS" pitchFamily="66" charset="0"/>
              </a:rPr>
              <a:t>kLog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 err="1">
                <a:latin typeface="Comic Sans MS" pitchFamily="66" charset="0"/>
              </a:rPr>
              <a:t>x</a:t>
            </a:r>
            <a:endParaRPr lang="en-US" sz="3600" b="1" dirty="0">
              <a:latin typeface="Comic Sans MS" pitchFamily="66" charset="0"/>
            </a:endParaRPr>
          </a:p>
        </p:txBody>
      </p:sp>
      <p:graphicFrame>
        <p:nvGraphicFramePr>
          <p:cNvPr id="9" name="8 - Αντικείμενο"/>
          <p:cNvGraphicFramePr>
            <a:graphicFrameLocks noChangeAspect="1"/>
          </p:cNvGraphicFramePr>
          <p:nvPr/>
        </p:nvGraphicFramePr>
        <p:xfrm>
          <a:off x="539552" y="2780928"/>
          <a:ext cx="8091746" cy="1692954"/>
        </p:xfrm>
        <a:graphic>
          <a:graphicData uri="http://schemas.openxmlformats.org/presentationml/2006/ole">
            <p:oleObj spid="_x0000_s46082" name="Equation" r:id="rId4" imgW="3581280" imgH="749160" progId="Equation.DSMT4">
              <p:embed/>
            </p:oleObj>
          </a:graphicData>
        </a:graphic>
      </p:graphicFrame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1115616" y="4509120"/>
            <a:ext cx="10695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dirty="0" smtClean="0">
                <a:latin typeface="Comic Sans MS" pitchFamily="66" charset="0"/>
              </a:rPr>
              <a:t>αν</a:t>
            </a:r>
            <a:r>
              <a:rPr lang="en-GB" dirty="0" smtClean="0">
                <a:latin typeface="Comic Sans MS" pitchFamily="66" charset="0"/>
              </a:rPr>
              <a:t> </a:t>
            </a:r>
            <a:r>
              <a:rPr lang="en-GB" dirty="0">
                <a:latin typeface="Comic Sans MS" pitchFamily="66" charset="0"/>
              </a:rPr>
              <a:t>k = -1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323528" y="4869160"/>
            <a:ext cx="8135938" cy="78483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l-GR" dirty="0" smtClean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dirty="0">
              <a:latin typeface="Comic Sans MS" pitchFamily="66" charset="0"/>
            </a:endParaRPr>
          </a:p>
        </p:txBody>
      </p:sp>
      <p:sp>
        <p:nvSpPr>
          <p:cNvPr id="12" name="Text Box 23"/>
          <p:cNvSpPr txBox="1">
            <a:spLocks noChangeArrowheads="1"/>
          </p:cNvSpPr>
          <p:nvPr/>
        </p:nvSpPr>
        <p:spPr bwMode="auto">
          <a:xfrm>
            <a:off x="2483768" y="4869160"/>
            <a:ext cx="41370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3600" b="1" dirty="0" err="1">
                <a:latin typeface="Comic Sans MS" pitchFamily="66" charset="0"/>
              </a:rPr>
              <a:t>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>
                <a:latin typeface="Comic Sans MS" pitchFamily="66" charset="0"/>
              </a:rPr>
              <a:t>(1/x) =-</a:t>
            </a:r>
            <a:r>
              <a:rPr lang="en-GB" sz="3600" b="1" dirty="0" err="1">
                <a:latin typeface="Comic Sans MS" pitchFamily="66" charset="0"/>
              </a:rPr>
              <a:t>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 err="1">
                <a:latin typeface="Comic Sans MS" pitchFamily="66" charset="0"/>
              </a:rPr>
              <a:t>x</a:t>
            </a:r>
            <a:endParaRPr lang="en-US" sz="3600" b="1" dirty="0">
              <a:latin typeface="Comic Sans MS" pitchFamily="66" charset="0"/>
            </a:endParaRPr>
          </a:p>
        </p:txBody>
      </p:sp>
      <p:sp>
        <p:nvSpPr>
          <p:cNvPr id="13" name="1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2" grpId="0" animBg="1"/>
      <p:bldP spid="15373" grpId="0"/>
      <p:bldP spid="11" grpId="0" animBg="1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συνάρτηση </a:t>
            </a:r>
            <a:r>
              <a:rPr lang="en-GB" dirty="0" smtClean="0"/>
              <a:t>y </a:t>
            </a:r>
            <a:r>
              <a:rPr lang="en-GB" dirty="0"/>
              <a:t>= </a:t>
            </a:r>
            <a:r>
              <a:rPr lang="en-GB" dirty="0" err="1"/>
              <a:t>a</a:t>
            </a:r>
            <a:r>
              <a:rPr lang="en-GB" baseline="30000" dirty="0" err="1"/>
              <a:t>x</a:t>
            </a:r>
            <a:endParaRPr lang="en-US" dirty="0"/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1524000" y="1397000"/>
          <a:ext cx="6489383" cy="2931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44868"/>
                <a:gridCol w="865505"/>
                <a:gridCol w="865505"/>
                <a:gridCol w="865505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Χ=-3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Χ=-2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Χ=-1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ln>
                            <a:solidFill>
                              <a:srgbClr val="FFFF00"/>
                            </a:solidFill>
                          </a:ln>
                        </a:rPr>
                        <a:t>Χ=0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Χ=1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Χ=2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Χ=3</a:t>
                      </a:r>
                    </a:p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Y=2</a:t>
                      </a:r>
                      <a:r>
                        <a:rPr lang="en-US" baseline="30000" dirty="0" smtClean="0"/>
                        <a:t>x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Y=3</a:t>
                      </a:r>
                      <a:r>
                        <a:rPr lang="en-US" baseline="30000" dirty="0" smtClean="0"/>
                        <a:t>x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Y=10</a:t>
                      </a:r>
                      <a:r>
                        <a:rPr lang="en-US" baseline="30000" dirty="0" smtClean="0"/>
                        <a:t>x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Y=1</a:t>
                      </a:r>
                      <a:r>
                        <a:rPr lang="en-US" baseline="30000" dirty="0" smtClean="0"/>
                        <a:t>x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el-GR" dirty="0" smtClean="0"/>
              <a:t>Όλοι μαζί οι κανόνες:</a:t>
            </a:r>
            <a:endParaRPr lang="el-GR" dirty="0"/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>
            <p:ph idx="1"/>
          </p:nvPr>
        </p:nvGraphicFramePr>
        <p:xfrm>
          <a:off x="899592" y="1556791"/>
          <a:ext cx="1700906" cy="2448273"/>
        </p:xfrm>
        <a:graphic>
          <a:graphicData uri="http://schemas.openxmlformats.org/presentationml/2006/ole">
            <p:oleObj spid="_x0000_s47106" name="Equation" r:id="rId3" imgW="838080" imgH="1206360" progId="Equation.DSMT4">
              <p:embed/>
            </p:oleObj>
          </a:graphicData>
        </a:graphic>
      </p:graphicFrame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2843808" y="1556792"/>
            <a:ext cx="5295900" cy="6413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none">
            <a:spAutoFit/>
          </a:bodyPr>
          <a:lstStyle/>
          <a:p>
            <a:r>
              <a:rPr lang="en-GB" sz="3600" b="1" dirty="0" err="1">
                <a:latin typeface="Comic Sans MS" pitchFamily="66" charset="0"/>
              </a:rPr>
              <a:t>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 err="1">
                <a:latin typeface="Comic Sans MS" pitchFamily="66" charset="0"/>
              </a:rPr>
              <a:t>x</a:t>
            </a:r>
            <a:r>
              <a:rPr lang="en-GB" sz="3600" b="1" dirty="0">
                <a:latin typeface="Comic Sans MS" pitchFamily="66" charset="0"/>
              </a:rPr>
              <a:t> + </a:t>
            </a:r>
            <a:r>
              <a:rPr lang="en-GB" sz="3600" b="1" dirty="0" err="1">
                <a:latin typeface="Comic Sans MS" pitchFamily="66" charset="0"/>
              </a:rPr>
              <a:t>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 err="1">
                <a:latin typeface="Comic Sans MS" pitchFamily="66" charset="0"/>
              </a:rPr>
              <a:t>y</a:t>
            </a:r>
            <a:r>
              <a:rPr lang="en-GB" sz="3600" b="1" dirty="0">
                <a:latin typeface="Comic Sans MS" pitchFamily="66" charset="0"/>
              </a:rPr>
              <a:t> = </a:t>
            </a:r>
            <a:r>
              <a:rPr lang="en-GB" sz="3600" b="1" dirty="0" err="1">
                <a:latin typeface="Comic Sans MS" pitchFamily="66" charset="0"/>
              </a:rPr>
              <a:t>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 err="1">
                <a:latin typeface="Comic Sans MS" pitchFamily="66" charset="0"/>
              </a:rPr>
              <a:t>xy</a:t>
            </a:r>
            <a:endParaRPr lang="en-US" sz="3600" b="1" dirty="0">
              <a:latin typeface="Comic Sans MS" pitchFamily="66" charset="0"/>
            </a:endParaRPr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843808" y="2348880"/>
            <a:ext cx="5616623" cy="64633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r>
              <a:rPr lang="en-GB" sz="3600" b="1" dirty="0" err="1">
                <a:latin typeface="Comic Sans MS" pitchFamily="66" charset="0"/>
              </a:rPr>
              <a:t>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 err="1">
                <a:latin typeface="Comic Sans MS" pitchFamily="66" charset="0"/>
              </a:rPr>
              <a:t>x</a:t>
            </a:r>
            <a:r>
              <a:rPr lang="en-GB" sz="3600" b="1" dirty="0">
                <a:latin typeface="Comic Sans MS" pitchFamily="66" charset="0"/>
              </a:rPr>
              <a:t> </a:t>
            </a:r>
            <a:r>
              <a:rPr lang="el-GR" sz="3600" b="1" dirty="0" smtClean="0">
                <a:latin typeface="Comic Sans MS" pitchFamily="66" charset="0"/>
              </a:rPr>
              <a:t>-</a:t>
            </a:r>
            <a:r>
              <a:rPr lang="en-GB" sz="3600" b="1" dirty="0" smtClean="0">
                <a:latin typeface="Comic Sans MS" pitchFamily="66" charset="0"/>
              </a:rPr>
              <a:t> </a:t>
            </a:r>
            <a:r>
              <a:rPr lang="en-GB" sz="3600" b="1" dirty="0" err="1">
                <a:latin typeface="Comic Sans MS" pitchFamily="66" charset="0"/>
              </a:rPr>
              <a:t>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 err="1">
                <a:latin typeface="Comic Sans MS" pitchFamily="66" charset="0"/>
              </a:rPr>
              <a:t>y</a:t>
            </a:r>
            <a:r>
              <a:rPr lang="en-GB" sz="3600" b="1" dirty="0">
                <a:latin typeface="Comic Sans MS" pitchFamily="66" charset="0"/>
              </a:rPr>
              <a:t> = </a:t>
            </a:r>
            <a:r>
              <a:rPr lang="en-GB" sz="3600" b="1" dirty="0" err="1" smtClean="0">
                <a:latin typeface="Comic Sans MS" pitchFamily="66" charset="0"/>
              </a:rPr>
              <a:t>Log</a:t>
            </a:r>
            <a:r>
              <a:rPr lang="en-GB" sz="3600" b="1" baseline="-25000" dirty="0" err="1" smtClean="0">
                <a:latin typeface="Comic Sans MS" pitchFamily="66" charset="0"/>
              </a:rPr>
              <a:t>a</a:t>
            </a:r>
            <a:r>
              <a:rPr lang="en-GB" sz="3600" b="1" dirty="0" err="1" smtClean="0">
                <a:latin typeface="Comic Sans MS" pitchFamily="66" charset="0"/>
              </a:rPr>
              <a:t>x</a:t>
            </a:r>
            <a:r>
              <a:rPr lang="el-GR" sz="3600" b="1" dirty="0" smtClean="0">
                <a:latin typeface="Comic Sans MS" pitchFamily="66" charset="0"/>
              </a:rPr>
              <a:t>/</a:t>
            </a:r>
            <a:r>
              <a:rPr lang="en-GB" sz="3600" b="1" dirty="0" smtClean="0">
                <a:latin typeface="Comic Sans MS" pitchFamily="66" charset="0"/>
              </a:rPr>
              <a:t>y</a:t>
            </a:r>
            <a:endParaRPr lang="en-US" sz="3600" b="1" dirty="0">
              <a:latin typeface="Comic Sans MS" pitchFamily="66" charset="0"/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2843808" y="3068960"/>
            <a:ext cx="3757613" cy="6413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none">
            <a:spAutoFit/>
          </a:bodyPr>
          <a:lstStyle/>
          <a:p>
            <a:r>
              <a:rPr lang="en-GB" sz="3600" b="1" dirty="0" err="1">
                <a:latin typeface="Comic Sans MS" pitchFamily="66" charset="0"/>
              </a:rPr>
              <a:t>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>
                <a:latin typeface="Comic Sans MS" pitchFamily="66" charset="0"/>
              </a:rPr>
              <a:t>(x)</a:t>
            </a:r>
            <a:r>
              <a:rPr lang="en-GB" sz="3600" b="1" baseline="30000" dirty="0">
                <a:latin typeface="Comic Sans MS" pitchFamily="66" charset="0"/>
              </a:rPr>
              <a:t>k</a:t>
            </a:r>
            <a:r>
              <a:rPr lang="en-GB" sz="3600" b="1" dirty="0">
                <a:latin typeface="Comic Sans MS" pitchFamily="66" charset="0"/>
              </a:rPr>
              <a:t> =</a:t>
            </a:r>
            <a:r>
              <a:rPr lang="en-GB" sz="3600" b="1" dirty="0" err="1">
                <a:latin typeface="Comic Sans MS" pitchFamily="66" charset="0"/>
              </a:rPr>
              <a:t>kLog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 err="1">
                <a:latin typeface="Comic Sans MS" pitchFamily="66" charset="0"/>
              </a:rPr>
              <a:t>x</a:t>
            </a:r>
            <a:endParaRPr lang="en-US" sz="3600" b="1" dirty="0">
              <a:latin typeface="Comic Sans MS" pitchFamily="66" charset="0"/>
            </a:endParaRPr>
          </a:p>
        </p:txBody>
      </p: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2843808" y="3789040"/>
            <a:ext cx="4137025" cy="6413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none">
            <a:spAutoFit/>
          </a:bodyPr>
          <a:lstStyle/>
          <a:p>
            <a:r>
              <a:rPr lang="en-GB" sz="3600" b="1" dirty="0" err="1">
                <a:latin typeface="Comic Sans MS" pitchFamily="66" charset="0"/>
              </a:rPr>
              <a:t>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>
                <a:latin typeface="Comic Sans MS" pitchFamily="66" charset="0"/>
              </a:rPr>
              <a:t>(1/x) =-</a:t>
            </a:r>
            <a:r>
              <a:rPr lang="en-GB" sz="3600" b="1" dirty="0" err="1">
                <a:latin typeface="Comic Sans MS" pitchFamily="66" charset="0"/>
              </a:rPr>
              <a:t>Log</a:t>
            </a:r>
            <a:r>
              <a:rPr lang="en-GB" sz="3600" b="1" baseline="-25000" dirty="0" err="1">
                <a:latin typeface="Comic Sans MS" pitchFamily="66" charset="0"/>
              </a:rPr>
              <a:t>a</a:t>
            </a:r>
            <a:r>
              <a:rPr lang="en-GB" sz="3600" b="1" dirty="0" err="1">
                <a:latin typeface="Comic Sans MS" pitchFamily="66" charset="0"/>
              </a:rPr>
              <a:t>x</a:t>
            </a:r>
            <a:endParaRPr lang="en-US" sz="3600" b="1" dirty="0">
              <a:latin typeface="Comic Sans MS" pitchFamily="66" charset="0"/>
            </a:endParaRPr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3995936" y="4797152"/>
          <a:ext cx="2088232" cy="751308"/>
        </p:xfrm>
        <a:graphic>
          <a:graphicData uri="http://schemas.openxmlformats.org/presentationml/2006/ole">
            <p:oleObj spid="_x0000_s47107" name="Equation" r:id="rId4" imgW="634680" imgH="228600" progId="Equation.DSMT4">
              <p:embed/>
            </p:oleObj>
          </a:graphicData>
        </a:graphic>
      </p:graphicFrame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1331640" y="4797152"/>
          <a:ext cx="1518319" cy="735979"/>
        </p:xfrm>
        <a:graphic>
          <a:graphicData uri="http://schemas.openxmlformats.org/presentationml/2006/ole">
            <p:oleObj spid="_x0000_s47108" name="Equation" r:id="rId5" imgW="419040" imgH="203040" progId="Equation.DSMT4">
              <p:embed/>
            </p:oleObj>
          </a:graphicData>
        </a:graphic>
      </p:graphicFrame>
      <p:sp>
        <p:nvSpPr>
          <p:cNvPr id="11" name="10 - Δεξιό βέλος"/>
          <p:cNvSpPr/>
          <p:nvPr/>
        </p:nvSpPr>
        <p:spPr>
          <a:xfrm>
            <a:off x="2843808" y="5013176"/>
            <a:ext cx="115212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Παραδείγματα 1</a:t>
            </a: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GB" sz="2800" dirty="0" smtClean="0"/>
              <a:t>log</a:t>
            </a:r>
            <a:r>
              <a:rPr lang="en-GB" sz="2800" baseline="-25000" dirty="0" smtClean="0"/>
              <a:t>3</a:t>
            </a:r>
            <a:r>
              <a:rPr lang="el-GR" sz="2800" dirty="0" smtClean="0"/>
              <a:t>42</a:t>
            </a:r>
            <a:r>
              <a:rPr lang="en-GB" sz="2800" dirty="0" smtClean="0"/>
              <a:t> </a:t>
            </a:r>
            <a:r>
              <a:rPr lang="el-GR" sz="2800" dirty="0" smtClean="0"/>
              <a:t>=</a:t>
            </a:r>
            <a:r>
              <a:rPr lang="en-GB" sz="2800" dirty="0" smtClean="0"/>
              <a:t> log</a:t>
            </a:r>
            <a:r>
              <a:rPr lang="en-GB" sz="2800" baseline="-25000" dirty="0" smtClean="0"/>
              <a:t>3</a:t>
            </a:r>
            <a:r>
              <a:rPr lang="en-GB" sz="2800" dirty="0" smtClean="0"/>
              <a:t>7</a:t>
            </a:r>
            <a:r>
              <a:rPr lang="el-GR" sz="2800" dirty="0" smtClean="0"/>
              <a:t>*6=</a:t>
            </a:r>
            <a:r>
              <a:rPr lang="en-GB" sz="2800" dirty="0" smtClean="0"/>
              <a:t>log</a:t>
            </a:r>
            <a:r>
              <a:rPr lang="en-GB" sz="2800" baseline="-25000" dirty="0" smtClean="0"/>
              <a:t>3</a:t>
            </a:r>
            <a:r>
              <a:rPr lang="en-GB" sz="2800" dirty="0" smtClean="0"/>
              <a:t>6 + log</a:t>
            </a:r>
            <a:r>
              <a:rPr lang="en-GB" sz="2800" baseline="-25000" dirty="0" smtClean="0"/>
              <a:t>3</a:t>
            </a:r>
            <a:r>
              <a:rPr lang="en-GB" sz="2800" dirty="0" smtClean="0"/>
              <a:t>7</a:t>
            </a:r>
          </a:p>
          <a:p>
            <a:pPr marL="609600" indent="-609600">
              <a:buFontTx/>
              <a:buAutoNum type="arabicPeriod"/>
            </a:pPr>
            <a:r>
              <a:rPr lang="en-GB" sz="2800" dirty="0" smtClean="0"/>
              <a:t>Log</a:t>
            </a:r>
            <a:r>
              <a:rPr lang="en-GB" sz="2800" baseline="-25000" dirty="0" smtClean="0"/>
              <a:t>2</a:t>
            </a:r>
            <a:r>
              <a:rPr lang="en-GB" sz="2800" dirty="0" smtClean="0"/>
              <a:t>5</a:t>
            </a:r>
            <a:r>
              <a:rPr lang="el-GR" sz="2800" dirty="0" smtClean="0"/>
              <a:t>/3=</a:t>
            </a:r>
            <a:r>
              <a:rPr lang="en-GB" sz="2800" dirty="0" smtClean="0"/>
              <a:t> log</a:t>
            </a:r>
            <a:r>
              <a:rPr lang="en-GB" sz="2800" baseline="-25000" dirty="0" smtClean="0"/>
              <a:t>2</a:t>
            </a:r>
            <a:r>
              <a:rPr lang="en-GB" sz="2800" dirty="0" smtClean="0"/>
              <a:t>5 - log</a:t>
            </a:r>
            <a:r>
              <a:rPr lang="en-GB" sz="2800" baseline="-25000" dirty="0" smtClean="0"/>
              <a:t>2</a:t>
            </a:r>
            <a:r>
              <a:rPr lang="en-GB" sz="2800" dirty="0" smtClean="0"/>
              <a:t>3</a:t>
            </a:r>
          </a:p>
          <a:p>
            <a:pPr marL="609600" indent="-609600">
              <a:buFontTx/>
              <a:buAutoNum type="arabicPeriod"/>
            </a:pPr>
            <a:r>
              <a:rPr lang="en-GB" sz="2800" dirty="0" smtClean="0"/>
              <a:t>Log</a:t>
            </a:r>
            <a:r>
              <a:rPr lang="en-GB" sz="2800" baseline="-25000" dirty="0" smtClean="0"/>
              <a:t>5</a:t>
            </a:r>
            <a:r>
              <a:rPr lang="el-GR" sz="2800" dirty="0" smtClean="0"/>
              <a:t>(</a:t>
            </a:r>
            <a:r>
              <a:rPr lang="en-GB" sz="2800" dirty="0" smtClean="0"/>
              <a:t>3</a:t>
            </a:r>
            <a:r>
              <a:rPr lang="el-GR" sz="2800" baseline="30000" dirty="0" smtClean="0"/>
              <a:t>2</a:t>
            </a:r>
            <a:r>
              <a:rPr lang="en-GB" sz="2800" dirty="0" smtClean="0"/>
              <a:t> </a:t>
            </a:r>
            <a:r>
              <a:rPr lang="el-GR" sz="2800" dirty="0" smtClean="0"/>
              <a:t>*</a:t>
            </a:r>
            <a:r>
              <a:rPr lang="en-GB" sz="2800" dirty="0" smtClean="0"/>
              <a:t>2</a:t>
            </a:r>
            <a:r>
              <a:rPr lang="el-GR" sz="2800" baseline="30000" dirty="0" smtClean="0"/>
              <a:t>3</a:t>
            </a:r>
            <a:r>
              <a:rPr lang="el-GR" sz="2800" dirty="0" smtClean="0"/>
              <a:t>)=</a:t>
            </a:r>
            <a:r>
              <a:rPr lang="en-GB" sz="2800" dirty="0" smtClean="0"/>
              <a:t>log</a:t>
            </a:r>
            <a:r>
              <a:rPr lang="en-GB" sz="2800" baseline="-25000" dirty="0" smtClean="0"/>
              <a:t>5</a:t>
            </a:r>
            <a:r>
              <a:rPr lang="en-GB" sz="2800" dirty="0" smtClean="0"/>
              <a:t>3</a:t>
            </a:r>
            <a:r>
              <a:rPr lang="el-GR" sz="2800" baseline="30000" dirty="0" smtClean="0"/>
              <a:t>2</a:t>
            </a:r>
            <a:r>
              <a:rPr lang="en-GB" sz="2800" dirty="0" smtClean="0"/>
              <a:t> + log</a:t>
            </a:r>
            <a:r>
              <a:rPr lang="en-GB" sz="2800" baseline="-25000" dirty="0" smtClean="0"/>
              <a:t>5</a:t>
            </a:r>
            <a:r>
              <a:rPr lang="en-GB" sz="2800" dirty="0" smtClean="0"/>
              <a:t>2</a:t>
            </a:r>
            <a:r>
              <a:rPr lang="el-GR" sz="2800" baseline="30000" dirty="0" smtClean="0"/>
              <a:t>3</a:t>
            </a:r>
            <a:r>
              <a:rPr lang="el-GR" sz="2800" dirty="0" smtClean="0"/>
              <a:t>=</a:t>
            </a:r>
            <a:r>
              <a:rPr lang="en-GB" sz="2800" dirty="0" smtClean="0"/>
              <a:t>2log</a:t>
            </a:r>
            <a:r>
              <a:rPr lang="en-GB" sz="2800" baseline="-25000" dirty="0" smtClean="0"/>
              <a:t>5</a:t>
            </a:r>
            <a:r>
              <a:rPr lang="en-GB" sz="2800" dirty="0" smtClean="0"/>
              <a:t>3 + 3log</a:t>
            </a:r>
            <a:r>
              <a:rPr lang="en-GB" sz="2800" baseline="-25000" dirty="0" smtClean="0"/>
              <a:t>5</a:t>
            </a:r>
            <a:r>
              <a:rPr lang="en-GB" sz="2800" dirty="0" smtClean="0"/>
              <a:t>2</a:t>
            </a:r>
          </a:p>
          <a:p>
            <a:pPr marL="609600" indent="-609600">
              <a:buFontTx/>
              <a:buAutoNum type="arabicPeriod"/>
            </a:pPr>
            <a:r>
              <a:rPr lang="en-GB" sz="2800" dirty="0" smtClean="0"/>
              <a:t>log</a:t>
            </a:r>
            <a:r>
              <a:rPr lang="el-GR" sz="2800" baseline="-25000" dirty="0" smtClean="0"/>
              <a:t>2</a:t>
            </a:r>
            <a:r>
              <a:rPr lang="el-GR" sz="2800" dirty="0" smtClean="0"/>
              <a:t>16</a:t>
            </a:r>
            <a:r>
              <a:rPr lang="en-GB" sz="2800" dirty="0" smtClean="0"/>
              <a:t> </a:t>
            </a:r>
            <a:r>
              <a:rPr lang="el-GR" sz="2800" dirty="0" smtClean="0"/>
              <a:t>=</a:t>
            </a:r>
            <a:r>
              <a:rPr lang="en-GB" sz="2800" dirty="0" smtClean="0"/>
              <a:t> log</a:t>
            </a:r>
            <a:r>
              <a:rPr lang="el-GR" sz="2800" baseline="-25000" dirty="0" smtClean="0"/>
              <a:t>2</a:t>
            </a:r>
            <a:r>
              <a:rPr lang="en-GB" sz="2800" dirty="0" smtClean="0"/>
              <a:t>(</a:t>
            </a:r>
            <a:r>
              <a:rPr lang="el-GR" sz="2800" dirty="0" smtClean="0"/>
              <a:t>2</a:t>
            </a:r>
            <a:r>
              <a:rPr lang="el-GR" sz="2800" baseline="30000" dirty="0" smtClean="0"/>
              <a:t>4</a:t>
            </a:r>
            <a:r>
              <a:rPr lang="en-GB" sz="2800" dirty="0" smtClean="0"/>
              <a:t>)</a:t>
            </a:r>
            <a:r>
              <a:rPr lang="el-GR" sz="2800" dirty="0" smtClean="0"/>
              <a:t>=4</a:t>
            </a:r>
          </a:p>
          <a:p>
            <a:pPr marL="609600" indent="-609600">
              <a:buFontTx/>
              <a:buAutoNum type="arabicPeriod"/>
            </a:pPr>
            <a:r>
              <a:rPr lang="en-GB" sz="2800" dirty="0" smtClean="0"/>
              <a:t>log</a:t>
            </a:r>
            <a:r>
              <a:rPr lang="el-GR" sz="2800" baseline="-25000" dirty="0" smtClean="0"/>
              <a:t>3</a:t>
            </a:r>
            <a:r>
              <a:rPr lang="el-GR" sz="2800" dirty="0" smtClean="0"/>
              <a:t>9=</a:t>
            </a:r>
            <a:r>
              <a:rPr lang="en-GB" sz="2800" dirty="0" smtClean="0"/>
              <a:t> log</a:t>
            </a:r>
            <a:r>
              <a:rPr lang="el-GR" sz="2800" baseline="-25000" dirty="0" smtClean="0"/>
              <a:t>2</a:t>
            </a:r>
            <a:r>
              <a:rPr lang="en-GB" sz="2800" dirty="0" smtClean="0"/>
              <a:t>(</a:t>
            </a:r>
            <a:r>
              <a:rPr lang="el-GR" sz="2800" dirty="0" smtClean="0"/>
              <a:t>3</a:t>
            </a:r>
            <a:r>
              <a:rPr lang="el-GR" sz="2800" baseline="30000" dirty="0" smtClean="0"/>
              <a:t>2</a:t>
            </a:r>
            <a:r>
              <a:rPr lang="en-GB" sz="2800" dirty="0" smtClean="0"/>
              <a:t>)</a:t>
            </a:r>
            <a:r>
              <a:rPr lang="el-GR" sz="2800" dirty="0" smtClean="0"/>
              <a:t>=2</a:t>
            </a:r>
          </a:p>
          <a:p>
            <a:pPr marL="609600" indent="-609600">
              <a:buFontTx/>
              <a:buAutoNum type="arabicPeriod"/>
            </a:pPr>
            <a:r>
              <a:rPr lang="en-GB" sz="2800" dirty="0" smtClean="0"/>
              <a:t>Log</a:t>
            </a:r>
            <a:r>
              <a:rPr lang="en-GB" sz="2800" baseline="-25000" dirty="0" smtClean="0"/>
              <a:t>5</a:t>
            </a:r>
            <a:r>
              <a:rPr lang="el-GR" sz="2800" dirty="0" smtClean="0"/>
              <a:t>(</a:t>
            </a:r>
            <a:r>
              <a:rPr lang="en-GB" sz="2800" dirty="0" smtClean="0"/>
              <a:t>3</a:t>
            </a:r>
            <a:r>
              <a:rPr lang="el-GR" sz="2800" baseline="30000" dirty="0" smtClean="0"/>
              <a:t>2</a:t>
            </a:r>
            <a:r>
              <a:rPr lang="en-GB" sz="2800" dirty="0" smtClean="0"/>
              <a:t> </a:t>
            </a:r>
            <a:r>
              <a:rPr lang="el-GR" sz="2800" dirty="0" smtClean="0"/>
              <a:t>/</a:t>
            </a:r>
            <a:r>
              <a:rPr lang="en-GB" sz="2800" dirty="0" smtClean="0"/>
              <a:t>2</a:t>
            </a:r>
            <a:r>
              <a:rPr lang="el-GR" sz="2800" baseline="30000" dirty="0" smtClean="0"/>
              <a:t>3</a:t>
            </a:r>
            <a:r>
              <a:rPr lang="el-GR" sz="2800" dirty="0" smtClean="0"/>
              <a:t>)=</a:t>
            </a:r>
            <a:r>
              <a:rPr lang="en-GB" sz="2800" dirty="0" smtClean="0"/>
              <a:t>log</a:t>
            </a:r>
            <a:r>
              <a:rPr lang="en-GB" sz="2800" baseline="-25000" dirty="0" smtClean="0"/>
              <a:t>5</a:t>
            </a:r>
            <a:r>
              <a:rPr lang="en-GB" sz="2800" dirty="0" smtClean="0"/>
              <a:t>3</a:t>
            </a:r>
            <a:r>
              <a:rPr lang="el-GR" sz="2800" baseline="30000" dirty="0" smtClean="0"/>
              <a:t>2</a:t>
            </a:r>
            <a:r>
              <a:rPr lang="en-GB" sz="2800" dirty="0" smtClean="0"/>
              <a:t> </a:t>
            </a:r>
            <a:r>
              <a:rPr lang="el-GR" sz="2800" dirty="0" smtClean="0"/>
              <a:t>-</a:t>
            </a:r>
            <a:r>
              <a:rPr lang="en-GB" sz="2800" dirty="0" smtClean="0"/>
              <a:t> log</a:t>
            </a:r>
            <a:r>
              <a:rPr lang="en-GB" sz="2800" baseline="-25000" dirty="0" smtClean="0"/>
              <a:t>5</a:t>
            </a:r>
            <a:r>
              <a:rPr lang="en-GB" sz="2800" dirty="0" smtClean="0"/>
              <a:t>2</a:t>
            </a:r>
            <a:r>
              <a:rPr lang="el-GR" sz="2800" baseline="30000" dirty="0" smtClean="0"/>
              <a:t>3</a:t>
            </a:r>
            <a:r>
              <a:rPr lang="el-GR" sz="2800" dirty="0" smtClean="0"/>
              <a:t>=</a:t>
            </a:r>
            <a:r>
              <a:rPr lang="en-GB" sz="2800" dirty="0" smtClean="0"/>
              <a:t>2log</a:t>
            </a:r>
            <a:r>
              <a:rPr lang="en-GB" sz="2800" baseline="-25000" dirty="0" smtClean="0"/>
              <a:t>5</a:t>
            </a:r>
            <a:r>
              <a:rPr lang="en-GB" sz="2800" dirty="0" smtClean="0"/>
              <a:t>3 </a:t>
            </a:r>
            <a:r>
              <a:rPr lang="el-GR" sz="2800" dirty="0" smtClean="0"/>
              <a:t>-</a:t>
            </a:r>
            <a:r>
              <a:rPr lang="en-GB" sz="2800" dirty="0" smtClean="0"/>
              <a:t> 3log</a:t>
            </a:r>
            <a:r>
              <a:rPr lang="en-GB" sz="2800" baseline="-25000" dirty="0" smtClean="0"/>
              <a:t>5</a:t>
            </a:r>
            <a:r>
              <a:rPr lang="en-GB" sz="2800" dirty="0" smtClean="0"/>
              <a:t>2</a:t>
            </a:r>
          </a:p>
          <a:p>
            <a:pPr marL="609600" indent="-609600">
              <a:buFontTx/>
              <a:buAutoNum type="arabicPeriod"/>
            </a:pPr>
            <a:endParaRPr lang="el-GR" dirty="0" smtClean="0"/>
          </a:p>
          <a:p>
            <a:pPr marL="609600" indent="-609600">
              <a:buFontTx/>
              <a:buNone/>
            </a:pPr>
            <a:endParaRPr lang="el-GR" dirty="0" smtClean="0"/>
          </a:p>
          <a:p>
            <a:pPr marL="609600" indent="-609600">
              <a:buFontTx/>
              <a:buNone/>
            </a:pPr>
            <a:endParaRPr lang="el-GR" dirty="0" smtClean="0"/>
          </a:p>
          <a:p>
            <a:pPr marL="609600" indent="-609600">
              <a:buFontTx/>
              <a:buNone/>
            </a:pPr>
            <a:endParaRPr lang="el-GR" dirty="0" smtClean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λλειψοειδής επεξήγηση"/>
          <p:cNvSpPr/>
          <p:nvPr/>
        </p:nvSpPr>
        <p:spPr>
          <a:xfrm>
            <a:off x="179512" y="188640"/>
            <a:ext cx="1512168" cy="1296144"/>
          </a:xfrm>
          <a:prstGeom prst="wedgeEllipseCallout">
            <a:avLst>
              <a:gd name="adj1" fmla="val 4003"/>
              <a:gd name="adj2" fmla="val 3256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Ένας άρρητος αριθμός</a:t>
            </a:r>
            <a:endParaRPr lang="el-GR" dirty="0"/>
          </a:p>
        </p:txBody>
      </p:sp>
      <p:graphicFrame>
        <p:nvGraphicFramePr>
          <p:cNvPr id="3" name="2 - Αντικείμενο"/>
          <p:cNvGraphicFramePr>
            <a:graphicFrameLocks noChangeAspect="1"/>
          </p:cNvGraphicFramePr>
          <p:nvPr/>
        </p:nvGraphicFramePr>
        <p:xfrm>
          <a:off x="1043607" y="2204864"/>
          <a:ext cx="6200137" cy="792088"/>
        </p:xfrm>
        <a:graphic>
          <a:graphicData uri="http://schemas.openxmlformats.org/presentationml/2006/ole">
            <p:oleObj spid="_x0000_s48130" name="Equation" r:id="rId3" imgW="2882880" imgH="368280" progId="Equation.DSMT4">
              <p:embed/>
            </p:oleObj>
          </a:graphicData>
        </a:graphic>
      </p:graphicFrame>
      <p:sp>
        <p:nvSpPr>
          <p:cNvPr id="4" name="3 - TextBox"/>
          <p:cNvSpPr txBox="1"/>
          <p:nvPr/>
        </p:nvSpPr>
        <p:spPr>
          <a:xfrm>
            <a:off x="1187624" y="1556792"/>
            <a:ext cx="6910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Ας υποθέσουμε ότι θέλετε να υπολογίσετε το παρακάτω άθροισμα:</a:t>
            </a:r>
            <a:endParaRPr lang="el-GR" dirty="0"/>
          </a:p>
        </p:txBody>
      </p:sp>
      <p:sp>
        <p:nvSpPr>
          <p:cNvPr id="5" name="4 - TextBox"/>
          <p:cNvSpPr txBox="1"/>
          <p:nvPr/>
        </p:nvSpPr>
        <p:spPr>
          <a:xfrm>
            <a:off x="1331640" y="3284984"/>
            <a:ext cx="57373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Για κάθε έναν επιπλέον προσθετέο </a:t>
            </a:r>
          </a:p>
          <a:p>
            <a:r>
              <a:rPr lang="el-GR" dirty="0" smtClean="0"/>
              <a:t>έχετε μεγαλύτερη ακρίβεια στον υπολογιζόμενο αριθμό</a:t>
            </a:r>
            <a:endParaRPr lang="el-GR" dirty="0"/>
          </a:p>
        </p:txBody>
      </p:sp>
      <p:sp>
        <p:nvSpPr>
          <p:cNvPr id="6" name="5 - TextBox"/>
          <p:cNvSpPr txBox="1"/>
          <p:nvPr/>
        </p:nvSpPr>
        <p:spPr>
          <a:xfrm>
            <a:off x="467544" y="4365104"/>
            <a:ext cx="8342348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e</a:t>
            </a:r>
            <a:r>
              <a:rPr lang="en-US" dirty="0" smtClean="0"/>
              <a:t>=</a:t>
            </a:r>
            <a:r>
              <a:rPr lang="el-GR" dirty="0"/>
              <a:t>2.7182818284590452353602874713526624977572470936999595749669...</a:t>
            </a:r>
          </a:p>
        </p:txBody>
      </p:sp>
      <p:sp>
        <p:nvSpPr>
          <p:cNvPr id="9" name="8 - TextBox"/>
          <p:cNvSpPr txBox="1"/>
          <p:nvPr/>
        </p:nvSpPr>
        <p:spPr>
          <a:xfrm>
            <a:off x="251520" y="1"/>
            <a:ext cx="15121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i="1" dirty="0" smtClean="0">
                <a:solidFill>
                  <a:srgbClr val="C00000"/>
                </a:solidFill>
                <a:latin typeface="Arno Pro Smbd SmText" pitchFamily="18" charset="0"/>
              </a:rPr>
              <a:t>π</a:t>
            </a:r>
            <a:r>
              <a:rPr lang="el-GR" sz="1400" dirty="0" smtClean="0"/>
              <a:t> :</a:t>
            </a:r>
          </a:p>
          <a:p>
            <a:pPr algn="ctr"/>
            <a:r>
              <a:rPr lang="el-GR" sz="1400" dirty="0" smtClean="0"/>
              <a:t>ένας άλλος άρρητος αριθμός</a:t>
            </a:r>
          </a:p>
          <a:p>
            <a:r>
              <a:rPr lang="el-GR" sz="1400" dirty="0" smtClean="0"/>
              <a:t> </a:t>
            </a:r>
            <a:endParaRPr lang="el-GR" sz="1400" dirty="0"/>
          </a:p>
        </p:txBody>
      </p:sp>
      <p:sp>
        <p:nvSpPr>
          <p:cNvPr id="10" name="9 - TextBox"/>
          <p:cNvSpPr txBox="1"/>
          <p:nvPr/>
        </p:nvSpPr>
        <p:spPr>
          <a:xfrm>
            <a:off x="539552" y="5085184"/>
            <a:ext cx="8300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π=</a:t>
            </a:r>
            <a:r>
              <a:rPr lang="el-G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3.1415926535897932384626433832795028841971693993751058209749...</a:t>
            </a:r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Νεπέριος</a:t>
            </a:r>
            <a:r>
              <a:rPr lang="el-GR" dirty="0" smtClean="0"/>
              <a:t> λογάριθμος</a:t>
            </a:r>
            <a:endParaRPr lang="el-GR" dirty="0"/>
          </a:p>
        </p:txBody>
      </p:sp>
      <p:pic>
        <p:nvPicPr>
          <p:cNvPr id="49154" name="Picture 2" descr="http://www-history.mcs.st-and.ac.uk/history/BigPictures/Napier_4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196752"/>
            <a:ext cx="2028825" cy="3105150"/>
          </a:xfrm>
          <a:prstGeom prst="rect">
            <a:avLst/>
          </a:prstGeom>
          <a:noFill/>
        </p:spPr>
      </p:pic>
      <p:sp>
        <p:nvSpPr>
          <p:cNvPr id="4" name="3 - Ελλειψοειδής επεξήγηση"/>
          <p:cNvSpPr/>
          <p:nvPr/>
        </p:nvSpPr>
        <p:spPr>
          <a:xfrm>
            <a:off x="467544" y="4293096"/>
            <a:ext cx="2088232" cy="1224136"/>
          </a:xfrm>
          <a:prstGeom prst="wedgeEllipseCallout">
            <a:avLst>
              <a:gd name="adj1" fmla="val -15839"/>
              <a:gd name="adj2" fmla="val -964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Έχω ως χόμπι τα μαθηματικά!</a:t>
            </a:r>
            <a:endParaRPr lang="el-GR" dirty="0"/>
          </a:p>
        </p:txBody>
      </p:sp>
      <p:graphicFrame>
        <p:nvGraphicFramePr>
          <p:cNvPr id="5" name="4 - Αντικείμενο"/>
          <p:cNvGraphicFramePr>
            <a:graphicFrameLocks noChangeAspect="1"/>
          </p:cNvGraphicFramePr>
          <p:nvPr/>
        </p:nvGraphicFramePr>
        <p:xfrm>
          <a:off x="2843808" y="1268760"/>
          <a:ext cx="3239864" cy="3430444"/>
        </p:xfrm>
        <a:graphic>
          <a:graphicData uri="http://schemas.openxmlformats.org/presentationml/2006/ole">
            <p:oleObj spid="_x0000_s49155" name="Equation" r:id="rId4" imgW="1726920" imgH="1828800" progId="Equation.DSMT4">
              <p:embed/>
            </p:oleObj>
          </a:graphicData>
        </a:graphic>
      </p:graphicFrame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  <p:sp>
        <p:nvSpPr>
          <p:cNvPr id="7" name="6 - TextBox"/>
          <p:cNvSpPr txBox="1"/>
          <p:nvPr/>
        </p:nvSpPr>
        <p:spPr>
          <a:xfrm>
            <a:off x="5076056" y="2492896"/>
            <a:ext cx="158417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50800" dir="5400000" algn="ctr" rotWithShape="0">
              <a:schemeClr val="bg1">
                <a:lumMod val="75000"/>
              </a:scheme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err="1" smtClean="0"/>
              <a:t>ln</a:t>
            </a:r>
            <a:r>
              <a:rPr lang="el-GR" dirty="0" smtClean="0"/>
              <a:t>(</a:t>
            </a:r>
            <a:r>
              <a:rPr lang="en-US" dirty="0" smtClean="0"/>
              <a:t>6)=ln2+ln3</a:t>
            </a:r>
            <a:endParaRPr lang="el-GR" dirty="0"/>
          </a:p>
        </p:txBody>
      </p:sp>
      <p:sp>
        <p:nvSpPr>
          <p:cNvPr id="8" name="7 - TextBox"/>
          <p:cNvSpPr txBox="1"/>
          <p:nvPr/>
        </p:nvSpPr>
        <p:spPr>
          <a:xfrm>
            <a:off x="5148064" y="3429000"/>
            <a:ext cx="172354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50800" dir="5400000" algn="ctr" rotWithShape="0">
              <a:schemeClr val="bg1">
                <a:lumMod val="75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err="1" smtClean="0"/>
              <a:t>ln</a:t>
            </a:r>
            <a:r>
              <a:rPr lang="el-GR" dirty="0" smtClean="0"/>
              <a:t>(</a:t>
            </a:r>
            <a:r>
              <a:rPr lang="en-US" dirty="0" smtClean="0"/>
              <a:t>3/2)=ln3-ln2</a:t>
            </a:r>
            <a:endParaRPr lang="el-GR" dirty="0"/>
          </a:p>
        </p:txBody>
      </p:sp>
      <p:sp>
        <p:nvSpPr>
          <p:cNvPr id="9" name="8 - TextBox"/>
          <p:cNvSpPr txBox="1"/>
          <p:nvPr/>
        </p:nvSpPr>
        <p:spPr>
          <a:xfrm>
            <a:off x="5148064" y="2996952"/>
            <a:ext cx="174438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50800" dir="5400000" algn="ctr" rotWithShape="0">
              <a:schemeClr val="bg1">
                <a:lumMod val="75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err="1" smtClean="0"/>
              <a:t>ln</a:t>
            </a:r>
            <a:r>
              <a:rPr lang="el-GR" dirty="0" smtClean="0"/>
              <a:t>(</a:t>
            </a:r>
            <a:r>
              <a:rPr lang="en-US" dirty="0" smtClean="0"/>
              <a:t>8)=ln2</a:t>
            </a:r>
            <a:r>
              <a:rPr lang="en-US" baseline="30000" dirty="0" smtClean="0"/>
              <a:t>3</a:t>
            </a:r>
            <a:r>
              <a:rPr lang="en-US" dirty="0" smtClean="0"/>
              <a:t>=3ln2</a:t>
            </a:r>
            <a:endParaRPr lang="el-GR" dirty="0"/>
          </a:p>
        </p:txBody>
      </p:sp>
      <p:sp>
        <p:nvSpPr>
          <p:cNvPr id="10" name="9 - TextBox"/>
          <p:cNvSpPr txBox="1"/>
          <p:nvPr/>
        </p:nvSpPr>
        <p:spPr>
          <a:xfrm>
            <a:off x="5076056" y="4149080"/>
            <a:ext cx="193674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50800" dir="5400000" algn="ctr" rotWithShape="0">
              <a:schemeClr val="bg1">
                <a:lumMod val="75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err="1" smtClean="0"/>
              <a:t>ln</a:t>
            </a:r>
            <a:r>
              <a:rPr lang="el-GR" dirty="0" smtClean="0"/>
              <a:t>(</a:t>
            </a:r>
            <a:r>
              <a:rPr lang="en-US" dirty="0" smtClean="0"/>
              <a:t>1/2)=ln2</a:t>
            </a:r>
            <a:r>
              <a:rPr lang="en-US" baseline="30000" dirty="0" smtClean="0"/>
              <a:t>-1</a:t>
            </a:r>
            <a:r>
              <a:rPr lang="en-US" dirty="0" smtClean="0"/>
              <a:t>=-ln2</a:t>
            </a:r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Μερικές </a:t>
            </a:r>
            <a:r>
              <a:rPr lang="el-GR" dirty="0" err="1" smtClean="0"/>
              <a:t>ασκησούλες</a:t>
            </a:r>
            <a:endParaRPr lang="el-GR" dirty="0"/>
          </a:p>
        </p:txBody>
      </p:sp>
      <p:sp>
        <p:nvSpPr>
          <p:cNvPr id="3" name="2 - TextBox"/>
          <p:cNvSpPr txBox="1"/>
          <p:nvPr/>
        </p:nvSpPr>
        <p:spPr>
          <a:xfrm>
            <a:off x="539552" y="1700808"/>
            <a:ext cx="35810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Για τις επόμενες ασκήσεις έστω  :</a:t>
            </a:r>
            <a:endParaRPr lang="en-US" dirty="0" smtClean="0"/>
          </a:p>
          <a:p>
            <a:r>
              <a:rPr lang="en-US" dirty="0" smtClean="0"/>
              <a:t>ln2=</a:t>
            </a:r>
            <a:r>
              <a:rPr lang="el-GR" dirty="0" smtClean="0"/>
              <a:t>0,7 και </a:t>
            </a:r>
            <a:r>
              <a:rPr lang="en-US" dirty="0" smtClean="0"/>
              <a:t>ln3=1.1</a:t>
            </a:r>
            <a:endParaRPr lang="el-GR" dirty="0"/>
          </a:p>
        </p:txBody>
      </p:sp>
      <p:graphicFrame>
        <p:nvGraphicFramePr>
          <p:cNvPr id="4" name="3 - Αντικείμενο"/>
          <p:cNvGraphicFramePr>
            <a:graphicFrameLocks noChangeAspect="1"/>
          </p:cNvGraphicFramePr>
          <p:nvPr/>
        </p:nvGraphicFramePr>
        <p:xfrm>
          <a:off x="5436096" y="1124744"/>
          <a:ext cx="1656184" cy="5129239"/>
        </p:xfrm>
        <a:graphic>
          <a:graphicData uri="http://schemas.openxmlformats.org/presentationml/2006/ole">
            <p:oleObj spid="_x0000_s84994" name="Equation" r:id="rId3" imgW="660240" imgH="2082600" progId="Equation.DSMT4">
              <p:embed/>
            </p:oleObj>
          </a:graphicData>
        </a:graphic>
      </p:graphicFrame>
      <p:pic>
        <p:nvPicPr>
          <p:cNvPr id="849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3068960"/>
            <a:ext cx="3239516" cy="2223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77938" y="1524000"/>
            <a:ext cx="6588125" cy="380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7092950" y="119697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y = 3</a:t>
            </a:r>
            <a:r>
              <a:rPr lang="en-GB" baseline="30000"/>
              <a:t>x</a:t>
            </a:r>
            <a:endParaRPr lang="en-US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7885113" y="3357563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y = 2</a:t>
            </a:r>
            <a:r>
              <a:rPr lang="en-GB" baseline="30000"/>
              <a:t>x</a:t>
            </a:r>
            <a:endParaRPr lang="en-US"/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7885113" y="4221163"/>
            <a:ext cx="952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y = 1.5</a:t>
            </a:r>
            <a:r>
              <a:rPr lang="en-GB" baseline="30000"/>
              <a:t>x</a:t>
            </a:r>
            <a:endParaRPr lang="en-US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250825" y="3284538"/>
            <a:ext cx="1104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y = (1/2)</a:t>
            </a:r>
            <a:r>
              <a:rPr lang="en-GB" baseline="30000"/>
              <a:t>x</a:t>
            </a:r>
            <a:endParaRPr lang="en-US"/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900113" y="1196975"/>
            <a:ext cx="1104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y = (1/3)</a:t>
            </a:r>
            <a:r>
              <a:rPr lang="en-GB" baseline="30000"/>
              <a:t>x</a:t>
            </a:r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419872" y="5661248"/>
            <a:ext cx="2555508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r>
              <a:rPr lang="el-GR" dirty="0" smtClean="0">
                <a:latin typeface="Comic Sans MS" pitchFamily="66" charset="0"/>
              </a:rPr>
              <a:t>Εκθετικές συναρτήσεις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Γραφικές παραστάσεις:</a:t>
            </a:r>
            <a:r>
              <a:rPr lang="en-GB" dirty="0" smtClean="0">
                <a:solidFill>
                  <a:srgbClr val="FF0000"/>
                </a:solidFill>
              </a:rPr>
              <a:t>y </a:t>
            </a:r>
            <a:r>
              <a:rPr lang="en-GB" dirty="0">
                <a:solidFill>
                  <a:srgbClr val="FF0000"/>
                </a:solidFill>
              </a:rPr>
              <a:t>= </a:t>
            </a:r>
            <a:r>
              <a:rPr lang="en-GB" dirty="0" err="1">
                <a:solidFill>
                  <a:srgbClr val="FF0000"/>
                </a:solidFill>
              </a:rPr>
              <a:t>a</a:t>
            </a:r>
            <a:r>
              <a:rPr lang="en-GB" baseline="30000" dirty="0" err="1">
                <a:solidFill>
                  <a:srgbClr val="FF0000"/>
                </a:solidFill>
              </a:rPr>
              <a:t>x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 να δούμε…</a:t>
            </a:r>
            <a:endParaRPr lang="en-US" dirty="0"/>
          </a:p>
        </p:txBody>
      </p:sp>
      <p:graphicFrame>
        <p:nvGraphicFramePr>
          <p:cNvPr id="37" name="36 - Πίνακας"/>
          <p:cNvGraphicFramePr>
            <a:graphicFrameLocks noGrp="1"/>
          </p:cNvGraphicFramePr>
          <p:nvPr/>
        </p:nvGraphicFramePr>
        <p:xfrm>
          <a:off x="755575" y="1397000"/>
          <a:ext cx="7560841" cy="3302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98771"/>
                <a:gridCol w="1898757"/>
                <a:gridCol w="2609290"/>
                <a:gridCol w="2254023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Το ευθύ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Το αντίστροφο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1</a:t>
                      </a:r>
                      <a:endParaRPr lang="el-GR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=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2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=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6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=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3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=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5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=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 να δούμε…(2)</a:t>
            </a:r>
            <a:endParaRPr lang="en-US" dirty="0"/>
          </a:p>
        </p:txBody>
      </p:sp>
      <p:graphicFrame>
        <p:nvGraphicFramePr>
          <p:cNvPr id="37" name="36 - Πίνακας"/>
          <p:cNvGraphicFramePr>
            <a:graphicFrameLocks noGrp="1"/>
          </p:cNvGraphicFramePr>
          <p:nvPr/>
        </p:nvGraphicFramePr>
        <p:xfrm>
          <a:off x="755575" y="1397000"/>
          <a:ext cx="7560841" cy="4759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98771"/>
                <a:gridCol w="1898757"/>
                <a:gridCol w="2609290"/>
                <a:gridCol w="2254023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Το ευθύ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Το αντίστροφο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1</a:t>
                      </a:r>
                      <a:endParaRPr lang="el-GR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=10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Σε ποιον εκθέτη</a:t>
                      </a:r>
                      <a:r>
                        <a:rPr lang="el-GR" sz="1400" baseline="0" dirty="0" smtClean="0"/>
                        <a:t> πρέπει να υψώσω το 10 ώστε να έχω αποτέλεσμα 10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2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=100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 smtClean="0"/>
                        <a:t>Σε ποιον εκθέτη</a:t>
                      </a:r>
                      <a:r>
                        <a:rPr lang="el-GR" sz="1400" baseline="0" dirty="0" smtClean="0"/>
                        <a:t> πρέπει να υψώσω το 10 ώστε να έχω αποτέλεσμα 100</a:t>
                      </a:r>
                      <a:endParaRPr lang="el-GR" sz="1400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6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=1000000</a:t>
                      </a:r>
                    </a:p>
                    <a:p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 smtClean="0"/>
                        <a:t>Σε ποιον εκθέτη</a:t>
                      </a:r>
                      <a:r>
                        <a:rPr lang="el-GR" sz="1400" baseline="0" dirty="0" smtClean="0"/>
                        <a:t> πρέπει να υψώσω το 10 ώστε να έχω αποτέλεσμα 1000000</a:t>
                      </a:r>
                      <a:endParaRPr lang="el-GR" sz="1400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3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=1000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Ομοίως να έχω αποτέλεσμα 1000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4605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 smtClean="0"/>
                        <a:t>10</a:t>
                      </a:r>
                      <a:r>
                        <a:rPr lang="el-GR" sz="1600" baseline="30000" dirty="0" smtClean="0"/>
                        <a:t>5</a:t>
                      </a:r>
                    </a:p>
                    <a:p>
                      <a:endParaRPr lang="el-GR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=100000</a:t>
                      </a:r>
                    </a:p>
                    <a:p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Να έχω αποτέλεσμα 100000</a:t>
                      </a:r>
                      <a:endParaRPr lang="el-GR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567">
                <a:tc>
                  <a:txBody>
                    <a:bodyPr/>
                    <a:lstStyle/>
                    <a:p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0</a:t>
                      </a:r>
                      <a:endParaRPr lang="el-G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=1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Να έχω αποτέλεσμα 1</a:t>
                      </a:r>
                      <a:endParaRPr lang="el-GR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 να δούμε…(3)</a:t>
            </a:r>
            <a:endParaRPr lang="en-US" dirty="0"/>
          </a:p>
        </p:txBody>
      </p:sp>
      <p:graphicFrame>
        <p:nvGraphicFramePr>
          <p:cNvPr id="37" name="36 - Πίνακας"/>
          <p:cNvGraphicFramePr>
            <a:graphicFrameLocks noGrp="1"/>
          </p:cNvGraphicFramePr>
          <p:nvPr/>
        </p:nvGraphicFramePr>
        <p:xfrm>
          <a:off x="755575" y="1397000"/>
          <a:ext cx="6840761" cy="4759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22698"/>
                <a:gridCol w="1717923"/>
                <a:gridCol w="2360786"/>
                <a:gridCol w="2039354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Το ευθύ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Το αντίστροφο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1</a:t>
                      </a:r>
                      <a:endParaRPr lang="el-GR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=10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Σε ποιον εκθέτη</a:t>
                      </a:r>
                      <a:r>
                        <a:rPr lang="el-GR" sz="1400" baseline="0" dirty="0" smtClean="0"/>
                        <a:t> πρέπει να υψώσω το 10 ώστε να έχω αποτέλεσμα 10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2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=100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 smtClean="0"/>
                        <a:t>Σε ποιον εκθέτη</a:t>
                      </a:r>
                      <a:r>
                        <a:rPr lang="el-GR" sz="1400" baseline="0" dirty="0" smtClean="0"/>
                        <a:t> πρέπει να υψώσω το 10 ώστε να έχω αποτέλεσμα 100</a:t>
                      </a:r>
                      <a:endParaRPr lang="el-GR" sz="1400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6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=1000000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 smtClean="0"/>
                        <a:t>Σε ποιον εκθέτη</a:t>
                      </a:r>
                      <a:r>
                        <a:rPr lang="el-GR" sz="1400" baseline="0" dirty="0" smtClean="0"/>
                        <a:t> πρέπει να υψώσω το 10 ώστε να έχω αποτέλεσμα 1000000</a:t>
                      </a:r>
                      <a:endParaRPr lang="el-GR" sz="1400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3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=1000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Ομοίως να έχω αποτέλεσμα 1000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605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 smtClean="0"/>
                        <a:t>10</a:t>
                      </a:r>
                      <a:r>
                        <a:rPr lang="el-GR" sz="1600" baseline="30000" dirty="0" smtClean="0"/>
                        <a:t>5</a:t>
                      </a:r>
                    </a:p>
                    <a:p>
                      <a:endParaRPr lang="el-GR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=100000</a:t>
                      </a:r>
                    </a:p>
                    <a:p>
                      <a:endParaRPr lang="el-G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Να έχω αποτέλεσμα 100000</a:t>
                      </a:r>
                      <a:endParaRPr lang="el-GR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567">
                <a:tc>
                  <a:txBody>
                    <a:bodyPr/>
                    <a:lstStyle/>
                    <a:p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0</a:t>
                      </a:r>
                      <a:endParaRPr lang="el-G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=1</a:t>
                      </a:r>
                      <a:endParaRPr lang="el-G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Να έχω αποτέλεσμα 1</a:t>
                      </a:r>
                      <a:endParaRPr lang="el-GR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 να δούμε…(4)</a:t>
            </a:r>
            <a:endParaRPr lang="en-US" dirty="0"/>
          </a:p>
        </p:txBody>
      </p:sp>
      <p:graphicFrame>
        <p:nvGraphicFramePr>
          <p:cNvPr id="37" name="36 - Πίνακας"/>
          <p:cNvGraphicFramePr>
            <a:graphicFrameLocks noGrp="1"/>
          </p:cNvGraphicFramePr>
          <p:nvPr/>
        </p:nvGraphicFramePr>
        <p:xfrm>
          <a:off x="755575" y="1397000"/>
          <a:ext cx="6840761" cy="3667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22698"/>
                <a:gridCol w="1717923"/>
                <a:gridCol w="2360786"/>
                <a:gridCol w="2039354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Το ευθύ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Το αντίστροφο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1</a:t>
                      </a:r>
                      <a:endParaRPr lang="el-GR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=10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rgbClr val="FF0000"/>
                          </a:solidFill>
                        </a:rPr>
                        <a:t>10 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(10)</a:t>
                      </a:r>
                      <a:endParaRPr lang="el-GR" sz="140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2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=100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rgbClr val="FF0000"/>
                          </a:solidFill>
                        </a:rPr>
                        <a:t>10 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(100)</a:t>
                      </a:r>
                      <a:endParaRPr lang="el-GR" sz="14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6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=1000000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rgbClr val="FF0000"/>
                          </a:solidFill>
                        </a:rPr>
                        <a:t>10 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(1000000)</a:t>
                      </a:r>
                      <a:endParaRPr lang="el-GR" sz="14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3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=1000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rgbClr val="FF0000"/>
                          </a:solidFill>
                        </a:rPr>
                        <a:t>10 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(1000)</a:t>
                      </a:r>
                      <a:endParaRPr lang="el-GR" sz="140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05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 smtClean="0"/>
                        <a:t>10</a:t>
                      </a:r>
                      <a:r>
                        <a:rPr lang="el-GR" sz="1600" baseline="30000" dirty="0" smtClean="0"/>
                        <a:t>5</a:t>
                      </a:r>
                    </a:p>
                    <a:p>
                      <a:endParaRPr lang="el-GR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=100000</a:t>
                      </a:r>
                    </a:p>
                    <a:p>
                      <a:endParaRPr lang="el-G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rgbClr val="FF0000"/>
                          </a:solidFill>
                        </a:rPr>
                        <a:t>10 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(100000)</a:t>
                      </a:r>
                      <a:endParaRPr lang="el-GR" sz="140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567">
                <a:tc>
                  <a:txBody>
                    <a:bodyPr/>
                    <a:lstStyle/>
                    <a:p>
                      <a:r>
                        <a:rPr lang="el-GR" dirty="0" smtClean="0"/>
                        <a:t>10</a:t>
                      </a:r>
                      <a:r>
                        <a:rPr lang="el-GR" baseline="30000" dirty="0" smtClean="0"/>
                        <a:t>0</a:t>
                      </a:r>
                      <a:endParaRPr lang="el-G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=1</a:t>
                      </a:r>
                      <a:endParaRPr lang="el-G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rgbClr val="FF0000"/>
                          </a:solidFill>
                        </a:rPr>
                        <a:t>10 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(1)</a:t>
                      </a:r>
                      <a:endParaRPr lang="el-GR" sz="140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Δηλαδή</a:t>
            </a:r>
            <a:r>
              <a:rPr lang="en-GB" dirty="0" smtClean="0"/>
              <a:t>?</a:t>
            </a:r>
            <a:endParaRPr lang="en-US" dirty="0"/>
          </a:p>
        </p:txBody>
      </p:sp>
      <p:grpSp>
        <p:nvGrpSpPr>
          <p:cNvPr id="29717" name="Group 21"/>
          <p:cNvGrpSpPr>
            <a:grpSpLocks/>
          </p:cNvGrpSpPr>
          <p:nvPr/>
        </p:nvGrpSpPr>
        <p:grpSpPr bwMode="auto">
          <a:xfrm>
            <a:off x="2627313" y="1700213"/>
            <a:ext cx="5402262" cy="2622549"/>
            <a:chOff x="1655" y="1071"/>
            <a:chExt cx="3403" cy="1652"/>
          </a:xfrm>
        </p:grpSpPr>
        <p:graphicFrame>
          <p:nvGraphicFramePr>
            <p:cNvPr id="29699" name="Object 3"/>
            <p:cNvGraphicFramePr>
              <a:graphicFrameLocks noChangeAspect="1"/>
            </p:cNvGraphicFramePr>
            <p:nvPr/>
          </p:nvGraphicFramePr>
          <p:xfrm>
            <a:off x="2108" y="1434"/>
            <a:ext cx="2858" cy="762"/>
          </p:xfrm>
          <a:graphic>
            <a:graphicData uri="http://schemas.openxmlformats.org/presentationml/2006/ole">
              <p:oleObj spid="_x0000_s29699" name="Equation" r:id="rId4" imgW="761760" imgH="203040" progId="Equation.DSMT4">
                <p:embed/>
              </p:oleObj>
            </a:graphicData>
          </a:graphic>
        </p:graphicFrame>
        <p:sp>
          <p:nvSpPr>
            <p:cNvPr id="29700" name="Oval 4"/>
            <p:cNvSpPr>
              <a:spLocks noChangeArrowheads="1"/>
            </p:cNvSpPr>
            <p:nvPr/>
          </p:nvSpPr>
          <p:spPr bwMode="auto">
            <a:xfrm>
              <a:off x="2063" y="1525"/>
              <a:ext cx="772" cy="771"/>
            </a:xfrm>
            <a:prstGeom prst="ellipse">
              <a:avLst/>
            </a:prstGeom>
            <a:solidFill>
              <a:srgbClr val="FF99CC">
                <a:alpha val="39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9701" name="Line 5"/>
            <p:cNvSpPr>
              <a:spLocks noChangeShapeType="1"/>
            </p:cNvSpPr>
            <p:nvPr/>
          </p:nvSpPr>
          <p:spPr bwMode="auto">
            <a:xfrm flipH="1">
              <a:off x="1972" y="2205"/>
              <a:ext cx="227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9702" name="Text Box 6"/>
            <p:cNvSpPr txBox="1">
              <a:spLocks noChangeArrowheads="1"/>
            </p:cNvSpPr>
            <p:nvPr/>
          </p:nvSpPr>
          <p:spPr bwMode="auto">
            <a:xfrm>
              <a:off x="1655" y="2432"/>
              <a:ext cx="5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sz="2400" dirty="0" smtClean="0">
                  <a:latin typeface="Comic Sans MS" pitchFamily="66" charset="0"/>
                </a:rPr>
                <a:t>βάση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29703" name="Oval 7"/>
            <p:cNvSpPr>
              <a:spLocks noChangeArrowheads="1"/>
            </p:cNvSpPr>
            <p:nvPr/>
          </p:nvSpPr>
          <p:spPr bwMode="auto">
            <a:xfrm>
              <a:off x="2698" y="1434"/>
              <a:ext cx="408" cy="499"/>
            </a:xfrm>
            <a:prstGeom prst="ellipse">
              <a:avLst/>
            </a:prstGeom>
            <a:solidFill>
              <a:srgbClr val="FFFF00">
                <a:alpha val="3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V="1">
              <a:off x="3016" y="1207"/>
              <a:ext cx="272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29705" name="Text Box 9"/>
            <p:cNvSpPr txBox="1">
              <a:spLocks noChangeArrowheads="1"/>
            </p:cNvSpPr>
            <p:nvPr/>
          </p:nvSpPr>
          <p:spPr bwMode="auto">
            <a:xfrm>
              <a:off x="3242" y="1071"/>
              <a:ext cx="82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sz="2400" dirty="0" smtClean="0">
                  <a:latin typeface="Comic Sans MS" pitchFamily="66" charset="0"/>
                </a:rPr>
                <a:t>εκθέτης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29706" name="Oval 10"/>
            <p:cNvSpPr>
              <a:spLocks noChangeArrowheads="1"/>
            </p:cNvSpPr>
            <p:nvPr/>
          </p:nvSpPr>
          <p:spPr bwMode="auto">
            <a:xfrm>
              <a:off x="3515" y="1480"/>
              <a:ext cx="1543" cy="861"/>
            </a:xfrm>
            <a:prstGeom prst="ellipse">
              <a:avLst/>
            </a:prstGeom>
            <a:solidFill>
              <a:srgbClr val="66FF33">
                <a:alpha val="3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9707" name="Text Box 11"/>
            <p:cNvSpPr txBox="1">
              <a:spLocks noChangeArrowheads="1"/>
            </p:cNvSpPr>
            <p:nvPr/>
          </p:nvSpPr>
          <p:spPr bwMode="auto">
            <a:xfrm>
              <a:off x="3968" y="2341"/>
              <a:ext cx="68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l-GR" sz="2400" dirty="0" smtClean="0">
                  <a:latin typeface="Comic Sans MS" pitchFamily="66" charset="0"/>
                </a:rPr>
                <a:t>τιμή</a:t>
              </a:r>
              <a:endParaRPr lang="en-US" sz="2400" dirty="0">
                <a:latin typeface="Comic Sans MS" pitchFamily="66" charset="0"/>
              </a:endParaRPr>
            </a:p>
          </p:txBody>
        </p:sp>
      </p:grpSp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684213" y="4652963"/>
          <a:ext cx="5595937" cy="1360487"/>
        </p:xfrm>
        <a:graphic>
          <a:graphicData uri="http://schemas.openxmlformats.org/presentationml/2006/ole">
            <p:oleObj spid="_x0000_s29708" name="Equation" r:id="rId5" imgW="939600" imgH="228600" progId="Equation.3">
              <p:embed/>
            </p:oleObj>
          </a:graphicData>
        </a:graphic>
      </p:graphicFrame>
      <p:sp>
        <p:nvSpPr>
          <p:cNvPr id="29710" name="Oval 14"/>
          <p:cNvSpPr>
            <a:spLocks noChangeArrowheads="1"/>
          </p:cNvSpPr>
          <p:nvPr/>
        </p:nvSpPr>
        <p:spPr bwMode="auto">
          <a:xfrm>
            <a:off x="2484438" y="4581525"/>
            <a:ext cx="2449512" cy="1366838"/>
          </a:xfrm>
          <a:prstGeom prst="ellipse">
            <a:avLst/>
          </a:prstGeom>
          <a:solidFill>
            <a:srgbClr val="66FF33">
              <a:alpha val="3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9711" name="Oval 15"/>
          <p:cNvSpPr>
            <a:spLocks noChangeArrowheads="1"/>
          </p:cNvSpPr>
          <p:nvPr/>
        </p:nvSpPr>
        <p:spPr bwMode="auto">
          <a:xfrm>
            <a:off x="5508625" y="4724400"/>
            <a:ext cx="792163" cy="936625"/>
          </a:xfrm>
          <a:prstGeom prst="ellipse">
            <a:avLst/>
          </a:prstGeom>
          <a:solidFill>
            <a:srgbClr val="FFFF00">
              <a:alpha val="3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9712" name="Oval 16"/>
          <p:cNvSpPr>
            <a:spLocks noChangeArrowheads="1"/>
          </p:cNvSpPr>
          <p:nvPr/>
        </p:nvSpPr>
        <p:spPr bwMode="auto">
          <a:xfrm>
            <a:off x="1908175" y="5229225"/>
            <a:ext cx="720725" cy="792163"/>
          </a:xfrm>
          <a:prstGeom prst="ellipse">
            <a:avLst/>
          </a:prstGeom>
          <a:solidFill>
            <a:srgbClr val="FF99CC">
              <a:alpha val="39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1835150" y="5949950"/>
            <a:ext cx="8531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400" dirty="0" smtClean="0">
                <a:latin typeface="Comic Sans MS" pitchFamily="66" charset="0"/>
              </a:rPr>
              <a:t>βάση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5435600" y="5589588"/>
            <a:ext cx="13051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400" dirty="0" smtClean="0">
                <a:latin typeface="Comic Sans MS" pitchFamily="66" charset="0"/>
              </a:rPr>
              <a:t>εκθέτης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3203575" y="5949950"/>
            <a:ext cx="1081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 sz="2400" dirty="0" smtClean="0">
                <a:latin typeface="Comic Sans MS" pitchFamily="66" charset="0"/>
              </a:rPr>
              <a:t>τιμή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076056" y="6165304"/>
            <a:ext cx="2895600" cy="476250"/>
          </a:xfrm>
        </p:spPr>
        <p:txBody>
          <a:bodyPr/>
          <a:lstStyle/>
          <a:p>
            <a:r>
              <a:rPr lang="el-GR" dirty="0" smtClean="0"/>
              <a:t>"Ατέρμονος Μάθηση"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0" grpId="0" animBg="1"/>
      <p:bldP spid="29711" grpId="0" animBg="1"/>
      <p:bldP spid="29712" grpId="0" animBg="1"/>
      <p:bldP spid="29713" grpId="0"/>
      <p:bldP spid="29715" grpId="0"/>
      <p:bldP spid="297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 να δούμε…(</a:t>
            </a:r>
            <a:r>
              <a:rPr lang="en-US" dirty="0" smtClean="0"/>
              <a:t>5</a:t>
            </a:r>
            <a:r>
              <a:rPr lang="el-GR" dirty="0" smtClean="0"/>
              <a:t>)</a:t>
            </a:r>
            <a:endParaRPr lang="en-US" dirty="0"/>
          </a:p>
        </p:txBody>
      </p:sp>
      <p:graphicFrame>
        <p:nvGraphicFramePr>
          <p:cNvPr id="37" name="36 - Πίνακας"/>
          <p:cNvGraphicFramePr>
            <a:graphicFrameLocks noGrp="1"/>
          </p:cNvGraphicFramePr>
          <p:nvPr/>
        </p:nvGraphicFramePr>
        <p:xfrm>
          <a:off x="755575" y="1397000"/>
          <a:ext cx="6840761" cy="3667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22698"/>
                <a:gridCol w="1717923"/>
                <a:gridCol w="2360786"/>
                <a:gridCol w="2039354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Το ευθύ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Το αντίστροφο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l-GR" baseline="30000" dirty="0" smtClean="0"/>
                        <a:t>1</a:t>
                      </a:r>
                      <a:endParaRPr lang="el-GR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=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rgbClr val="FF0000"/>
                          </a:solidFill>
                        </a:rPr>
                        <a:t>2 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(2)</a:t>
                      </a:r>
                      <a:endParaRPr lang="el-GR" sz="140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  <a:r>
                        <a:rPr lang="el-GR" baseline="30000" dirty="0" smtClean="0"/>
                        <a:t>2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=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(4)</a:t>
                      </a:r>
                      <a:endParaRPr lang="el-GR" sz="14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  <a:r>
                        <a:rPr lang="el-GR" baseline="30000" dirty="0" smtClean="0"/>
                        <a:t>6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=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(64)</a:t>
                      </a:r>
                      <a:endParaRPr lang="el-GR" sz="14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  <a:r>
                        <a:rPr lang="el-GR" baseline="30000" dirty="0" smtClean="0"/>
                        <a:t>3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=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rgbClr val="FF0000"/>
                          </a:solidFill>
                        </a:rPr>
                        <a:t>2 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(8)</a:t>
                      </a:r>
                      <a:endParaRPr lang="el-GR" sz="140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05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2</a:t>
                      </a:r>
                      <a:r>
                        <a:rPr lang="en-US" sz="1600" baseline="30000" dirty="0" smtClean="0"/>
                        <a:t>4</a:t>
                      </a:r>
                      <a:endParaRPr lang="el-GR" sz="1600" baseline="30000" dirty="0" smtClean="0"/>
                    </a:p>
                    <a:p>
                      <a:endParaRPr lang="el-GR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=</a:t>
                      </a:r>
                    </a:p>
                    <a:p>
                      <a:endParaRPr lang="el-G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(16)</a:t>
                      </a:r>
                      <a:endParaRPr lang="el-GR" sz="140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567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l-GR" baseline="30000" dirty="0" smtClean="0"/>
                        <a:t>0</a:t>
                      </a:r>
                      <a:endParaRPr lang="el-G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=</a:t>
                      </a:r>
                      <a:endParaRPr lang="el-G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Log</a:t>
                      </a:r>
                      <a:r>
                        <a:rPr lang="en-US" sz="1400" baseline="-25000" dirty="0" smtClean="0">
                          <a:solidFill>
                            <a:srgbClr val="FF0000"/>
                          </a:solidFill>
                        </a:rPr>
                        <a:t>2 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(1)</a:t>
                      </a:r>
                      <a:endParaRPr lang="el-GR" sz="140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"Ατέρμονος Μάθηση"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Τήξη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967</Words>
  <Application>Microsoft Office PowerPoint</Application>
  <PresentationFormat>Προβολή στην οθόνη (4:3)</PresentationFormat>
  <Paragraphs>329</Paragraphs>
  <Slides>24</Slides>
  <Notes>20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6" baseType="lpstr">
      <vt:lpstr>Default Design</vt:lpstr>
      <vt:lpstr>Equation</vt:lpstr>
      <vt:lpstr>Δυνάμεις:ορολογία</vt:lpstr>
      <vt:lpstr>Η συνάρτηση y = ax</vt:lpstr>
      <vt:lpstr>Γραφικές παραστάσεις:y = ax</vt:lpstr>
      <vt:lpstr>Για να δούμε…</vt:lpstr>
      <vt:lpstr>Για να δούμε…(2)</vt:lpstr>
      <vt:lpstr>Για να δούμε…(3)</vt:lpstr>
      <vt:lpstr>Για να δούμε…(4)</vt:lpstr>
      <vt:lpstr>Δηλαδή?</vt:lpstr>
      <vt:lpstr>Για να δούμε…(5)</vt:lpstr>
      <vt:lpstr>Για να δούμε…(6)</vt:lpstr>
      <vt:lpstr>Για να δούμε…(7)</vt:lpstr>
      <vt:lpstr>Για να δούμε…(8)</vt:lpstr>
      <vt:lpstr>Με άλλα λόγια…</vt:lpstr>
      <vt:lpstr>Ένα επίπεδο πιο πάνω</vt:lpstr>
      <vt:lpstr>Θυμηθείτε:</vt:lpstr>
      <vt:lpstr>Ιδιότητες λογαρίθμων </vt:lpstr>
      <vt:lpstr>Κανόνας πολλαπλασιασμού</vt:lpstr>
      <vt:lpstr>Κανόνας διαίρεσης</vt:lpstr>
      <vt:lpstr>Κανόνας εκθέτη</vt:lpstr>
      <vt:lpstr>Όλοι μαζί οι κανόνες:</vt:lpstr>
      <vt:lpstr>Παραδείγματα 1</vt:lpstr>
      <vt:lpstr>Ένας άρρητος αριθμός</vt:lpstr>
      <vt:lpstr>Νεπέριος λογάριθμος</vt:lpstr>
      <vt:lpstr>Μερικές ασκησούλες</vt:lpstr>
    </vt:vector>
  </TitlesOfParts>
  <Company>Herschel Grammar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Logarithms</dc:title>
  <dc:creator>installxp</dc:creator>
  <cp:lastModifiedBy>depy</cp:lastModifiedBy>
  <cp:revision>36</cp:revision>
  <dcterms:created xsi:type="dcterms:W3CDTF">2007-02-04T17:43:20Z</dcterms:created>
  <dcterms:modified xsi:type="dcterms:W3CDTF">2010-10-20T07:22:45Z</dcterms:modified>
</cp:coreProperties>
</file>